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94" r:id="rId6"/>
    <p:sldId id="262" r:id="rId7"/>
    <p:sldId id="263" r:id="rId8"/>
    <p:sldId id="265" r:id="rId9"/>
    <p:sldId id="26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275" r:id="rId18"/>
    <p:sldId id="276" r:id="rId19"/>
    <p:sldId id="304" r:id="rId20"/>
    <p:sldId id="277" r:id="rId21"/>
    <p:sldId id="279" r:id="rId22"/>
    <p:sldId id="280" r:id="rId23"/>
    <p:sldId id="281" r:id="rId24"/>
    <p:sldId id="282" r:id="rId25"/>
    <p:sldId id="283" r:id="rId26"/>
    <p:sldId id="307" r:id="rId27"/>
    <p:sldId id="308" r:id="rId28"/>
    <p:sldId id="309" r:id="rId29"/>
    <p:sldId id="291" r:id="rId3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2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Состав акционеров - владельцев более 5% уставного капитала ПАО "МРСК Юга" на </a:t>
            </a:r>
            <a:r>
              <a:rPr lang="ru-RU" dirty="0" smtClean="0"/>
              <a:t>30.09.2018</a:t>
            </a:r>
            <a:endParaRPr lang="ru-RU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20"/>
      <c:rotY val="7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78828828828829"/>
          <c:y val="0.22536336324542974"/>
          <c:w val="0.8254504504504504"/>
          <c:h val="0.46674468683933212"/>
        </c:manualLayout>
      </c:layout>
      <c:pie3DChart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Состав акционеров на 13.03.2017 (последнюю дату закрытия реестра владельцев именных ценных бумаг)</c:v>
                </c:pt>
              </c:strCache>
            </c:strRef>
          </c:tx>
          <c:explosion val="36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Лист1!$B$2:$B$11</c:f>
              <c:strCache>
                <c:ptCount val="4"/>
                <c:pt idx="0">
                  <c:v>Публичное акционерное общество «Российские сети»</c:v>
                </c:pt>
                <c:pt idx="1">
                  <c:v>PROTSVETANIYE HOLDINGS LIMITED</c:v>
                </c:pt>
                <c:pt idx="2">
                  <c:v>Государственная доля</c:v>
                </c:pt>
                <c:pt idx="3">
                  <c:v>Остальные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4"/>
                <c:pt idx="0">
                  <c:v>65.12</c:v>
                </c:pt>
                <c:pt idx="1">
                  <c:v>7.71</c:v>
                </c:pt>
                <c:pt idx="2">
                  <c:v>0.1</c:v>
                </c:pt>
                <c:pt idx="3" formatCode="0.00">
                  <c:v>27.07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50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24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8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8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482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31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33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782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132506" y="6356450"/>
            <a:ext cx="2132707" cy="364628"/>
          </a:xfrm>
          <a:prstGeom prst="rect">
            <a:avLst/>
          </a:prstGeom>
        </p:spPr>
        <p:txBody>
          <a:bodyPr lIns="91018" tIns="45497" rIns="91018" bIns="45497" anchor="ctr"/>
          <a:lstStyle>
            <a:lvl1pPr algn="l">
              <a:defRPr/>
            </a:lvl1pPr>
          </a:lstStyle>
          <a:p>
            <a:pPr defTabSz="910129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8471292" y="6356614"/>
            <a:ext cx="439048" cy="36462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08056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153025"/>
          </a:xfrm>
          <a:prstGeom prst="rect">
            <a:avLst/>
          </a:prstGeo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07288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6331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51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4" y="6356351"/>
            <a:ext cx="2895600" cy="36512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32E75-6894-4793-9ACC-FC792B74EA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18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71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82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83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89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41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41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27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17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43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43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592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Rosse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93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7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31018"/>
            <a:ext cx="9144000" cy="318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9350" y="285398"/>
            <a:ext cx="576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ED5F-A6F8-401D-8C6E-1401739B800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4" descr="C:\Users\bogomolov_a\Documents\Фирменный_стиль\Россети flat.PNG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609" y="116632"/>
            <a:ext cx="817371" cy="86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bogomolov_a\Documents\Фирменный_стиль\Arrow.PN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10000"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79" y="340180"/>
            <a:ext cx="336917" cy="298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Равнобедренный треугольник 17"/>
          <p:cNvSpPr/>
          <p:nvPr userDrawn="1"/>
        </p:nvSpPr>
        <p:spPr>
          <a:xfrm rot="5400000">
            <a:off x="120075" y="406424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9" name="Равнобедренный треугольник 18"/>
          <p:cNvSpPr/>
          <p:nvPr userDrawn="1"/>
        </p:nvSpPr>
        <p:spPr>
          <a:xfrm>
            <a:off x="452624" y="510541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Равнобедренный треугольник 19"/>
          <p:cNvSpPr/>
          <p:nvPr userDrawn="1"/>
        </p:nvSpPr>
        <p:spPr>
          <a:xfrm rot="10800000">
            <a:off x="443106" y="351790"/>
            <a:ext cx="277261" cy="129727"/>
          </a:xfrm>
          <a:prstGeom prst="triangle">
            <a:avLst>
              <a:gd name="adj" fmla="val 517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57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6.jpg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8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6.jpg"/><Relationship Id="rId7" Type="http://schemas.openxmlformats.org/officeDocument/2006/relationships/image" Target="../media/image19.e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2.pn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esenkotg\AppData\Local\Microsoft\Windows\Temporary Internet Files\Content.Outlook\4WWCS5OQ\Презентация_Опора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461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497" y="5965973"/>
            <a:ext cx="2140197" cy="862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9896" y="5805996"/>
            <a:ext cx="1846551" cy="10520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9822" y="4778667"/>
            <a:ext cx="8976674" cy="101566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000000"/>
                </a:solidFill>
              </a:rPr>
              <a:t>ОСНОВНЫЕ ПОКАЗАТЕЛИ ДЕЯТЕЛЬНОСТИ </a:t>
            </a:r>
            <a:endParaRPr lang="ru-RU" altLang="ru-RU" sz="2400" b="1" dirty="0" smtClean="0">
              <a:solidFill>
                <a:srgbClr val="000000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ru-RU" altLang="ru-RU" sz="2400" b="1" dirty="0" smtClean="0">
                <a:solidFill>
                  <a:srgbClr val="000000"/>
                </a:solidFill>
              </a:rPr>
              <a:t>ЗА 9 МЕСЯЦЕВ 2018 ГОДА</a:t>
            </a:r>
            <a:endParaRPr lang="ru-RU" alt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258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</a:rPr>
              <a:t>ОСНОВНЫЕ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ФИНАНСОВО-ЭКОНОМИЧЕСКИЕ </a:t>
            </a:r>
            <a:r>
              <a:rPr lang="ru-RU" altLang="ru-RU" sz="1600" b="1" dirty="0">
                <a:solidFill>
                  <a:srgbClr val="000000"/>
                </a:solidFill>
              </a:rPr>
              <a:t>ПОКАЗАТЕЛИ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23370" y="910628"/>
            <a:ext cx="701675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600" b="1" kern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Бухгалтерская отчетность ПАО «МРСК Юга», </a:t>
            </a:r>
          </a:p>
          <a:p>
            <a:pPr algn="ctr" eaLnBrk="1" hangingPunct="1">
              <a:defRPr/>
            </a:pPr>
            <a:r>
              <a:rPr lang="ru-RU" sz="1600" b="1" kern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подготовленная в соответствии </a:t>
            </a:r>
          </a:p>
          <a:p>
            <a:pPr algn="ctr" eaLnBrk="1" hangingPunct="1">
              <a:defRPr/>
            </a:pPr>
            <a:r>
              <a:rPr lang="ru-RU" sz="1600" b="1" kern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с Российскими стандартами бухгалтерского учета (РСБУ), </a:t>
            </a:r>
          </a:p>
          <a:p>
            <a:pPr algn="ctr" eaLnBrk="1" hangingPunct="1">
              <a:defRPr/>
            </a:pPr>
            <a:r>
              <a:rPr lang="ru-RU" sz="1600" b="1" kern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размещена на корпоративном веб-сайте ПАО «МРСК Юга</a:t>
            </a:r>
            <a:r>
              <a:rPr lang="ru-RU" sz="1600" b="1" kern="0" dirty="0" smtClean="0">
                <a:solidFill>
                  <a:prstClr val="black"/>
                </a:solidFill>
                <a:latin typeface="+mn-lt"/>
                <a:cs typeface="Times New Roman" pitchFamily="18" charset="0"/>
              </a:rPr>
              <a:t>»:  </a:t>
            </a:r>
            <a:r>
              <a:rPr lang="en-US" sz="1600" b="1" kern="0" dirty="0">
                <a:solidFill>
                  <a:prstClr val="black"/>
                </a:solidFill>
                <a:latin typeface="+mn-lt"/>
                <a:cs typeface="Times New Roman" pitchFamily="18" charset="0"/>
              </a:rPr>
              <a:t>http:/www.mrsk-yuga.ru</a:t>
            </a:r>
            <a:endParaRPr lang="ru-RU" sz="1600" b="1" kern="0" dirty="0">
              <a:solidFill>
                <a:prstClr val="black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10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608196"/>
              </p:ext>
            </p:extLst>
          </p:nvPr>
        </p:nvGraphicFramePr>
        <p:xfrm>
          <a:off x="102548" y="2359875"/>
          <a:ext cx="8938904" cy="3518378"/>
        </p:xfrm>
        <a:graphic>
          <a:graphicData uri="http://schemas.openxmlformats.org/drawingml/2006/table">
            <a:tbl>
              <a:tblPr/>
              <a:tblGrid>
                <a:gridCol w="48848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20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420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60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Показатели</a:t>
                      </a:r>
                    </a:p>
                  </a:txBody>
                  <a:tcPr marL="9524" marR="9524" marT="9521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9 месяцев 2017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(тыс. рублей)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9месяцев 2018</a:t>
                      </a: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(тыс. рублей)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9523" marR="9523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Выручка от реализации продукции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25 538 213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26 763 858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Себестоимость 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20 327 089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21 646 768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Валовая прибыль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5 211 124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5 117 090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Прибыль до налогообложения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1 546 776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1 600 304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024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Чистая прибыль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1 508 636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1 113 854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11977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11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</a:rPr>
              <a:t>ОСНОВНЫЕ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ФИНАНСОВО-ЭКОНОМИЧЕСКИЕ </a:t>
            </a:r>
            <a:r>
              <a:rPr lang="ru-RU" altLang="ru-RU" sz="1600" b="1" dirty="0">
                <a:solidFill>
                  <a:srgbClr val="000000"/>
                </a:solidFill>
              </a:rPr>
              <a:t>ПОКАЗАТЕЛИ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151462"/>
              </p:ext>
            </p:extLst>
          </p:nvPr>
        </p:nvGraphicFramePr>
        <p:xfrm>
          <a:off x="107506" y="745651"/>
          <a:ext cx="8938903" cy="51974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803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92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792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90035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Структура затрат, тыс</a:t>
                      </a: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рублей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5146">
                <a:tc gridSpan="3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b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81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статьи затрат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 месяцев 2017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 месяцев 2018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48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Материальные затраты, всего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5 452 535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6 080 147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55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электроэнергия на компенсацию потерь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4 339 347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4 847 963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555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Покупная электроэнергия для реализации потребителям электроэнергии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235 351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225 490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74303"/>
                  </a:ext>
                </a:extLst>
              </a:tr>
              <a:tr h="4209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энергия на производственные и хозяйственные нужды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163 516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175 152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488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 smtClean="0">
                          <a:effectLst/>
                        </a:rPr>
                        <a:t>C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ырьё</a:t>
                      </a:r>
                      <a:r>
                        <a:rPr lang="ru-RU" sz="1100" u="none" strike="noStrike" dirty="0" smtClean="0">
                          <a:effectLst/>
                        </a:rPr>
                        <a:t> </a:t>
                      </a:r>
                      <a:r>
                        <a:rPr lang="ru-RU" sz="1100" u="none" strike="noStrike" dirty="0">
                          <a:effectLst/>
                        </a:rPr>
                        <a:t>и материалы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714 321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831 541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Работы и услуги производственного характера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7 172 390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7 309 835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Затраты на оплату труда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3 713 634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4 020 521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Страховые взносы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1 126 332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1 222 129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Отчисления на НПО (НПФ энергетики)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Амортизация основных средств и НМА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1 918 684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2 010 146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</a:rPr>
                        <a:t>Прочие затраты, из них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941 910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1 003 990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Оплата работ и услуг сторонних организаций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281 357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285 661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Расходы на страхование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68 636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67 496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02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Налоги и сборы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57197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273 198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348 361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52042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effectLst/>
                        </a:rPr>
                        <a:t>Затраты на производство и реализацию продукции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6" marR="9526" marT="95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20 327 089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21 646 768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98688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13150" y="790575"/>
            <a:ext cx="284321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Структура расходов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12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ОСНОВНЫЕ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ФИНАНСОВО-ЭКОНОМИЧЕСКИЕ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ПОКАЗАТЕЛИ</a:t>
            </a:r>
          </a:p>
        </p:txBody>
      </p:sp>
      <p:graphicFrame>
        <p:nvGraphicFramePr>
          <p:cNvPr id="13" name="Объект 1"/>
          <p:cNvGraphicFramePr>
            <a:graphicFrameLocks/>
          </p:cNvGraphicFramePr>
          <p:nvPr>
            <p:extLst/>
          </p:nvPr>
        </p:nvGraphicFramePr>
        <p:xfrm>
          <a:off x="246063" y="1420813"/>
          <a:ext cx="4668837" cy="294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Лист" r:id="rId6" imgW="4676740" imgH="2943341" progId="Excel.Sheet.8">
                  <p:embed/>
                </p:oleObj>
              </mc:Choice>
              <mc:Fallback>
                <p:oleObj name="Лист" r:id="rId6" imgW="4676740" imgH="294334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1420813"/>
                        <a:ext cx="4668837" cy="294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Диаграмма 9"/>
          <p:cNvGraphicFramePr>
            <a:graphicFrameLocks/>
          </p:cNvGraphicFramePr>
          <p:nvPr>
            <p:extLst/>
          </p:nvPr>
        </p:nvGraphicFramePr>
        <p:xfrm>
          <a:off x="3832225" y="3333750"/>
          <a:ext cx="4962525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Диаграмма" r:id="rId8" imgW="4962509" imgH="2790889" progId="Excel.Chart.8">
                  <p:embed/>
                </p:oleObj>
              </mc:Choice>
              <mc:Fallback>
                <p:oleObj name="Диаграмма" r:id="rId8" imgW="4962509" imgH="279088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2225" y="3333750"/>
                        <a:ext cx="4962525" cy="2790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2635589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15816" y="838593"/>
            <a:ext cx="3013075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Структура выручки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13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ОСНОВНЫЕ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ФИНАНСОВО-ЭКОНОМИЧЕСКИЕ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ПОКАЗАТЕЛИ</a:t>
            </a:r>
          </a:p>
        </p:txBody>
      </p:sp>
      <p:graphicFrame>
        <p:nvGraphicFramePr>
          <p:cNvPr id="13" name="Объект 1"/>
          <p:cNvGraphicFramePr>
            <a:graphicFrameLocks/>
          </p:cNvGraphicFramePr>
          <p:nvPr>
            <p:extLst/>
          </p:nvPr>
        </p:nvGraphicFramePr>
        <p:xfrm>
          <a:off x="180975" y="1485900"/>
          <a:ext cx="4660900" cy="2951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Лист" r:id="rId6" imgW="4667295" imgH="2952801" progId="Excel.Sheet.8">
                  <p:embed/>
                </p:oleObj>
              </mc:Choice>
              <mc:Fallback>
                <p:oleObj name="Лист" r:id="rId6" imgW="4667295" imgH="2952801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975" y="1485900"/>
                        <a:ext cx="4660900" cy="2951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Диаграмма 9"/>
          <p:cNvGraphicFramePr>
            <a:graphicFrameLocks/>
          </p:cNvGraphicFramePr>
          <p:nvPr>
            <p:extLst/>
          </p:nvPr>
        </p:nvGraphicFramePr>
        <p:xfrm>
          <a:off x="4270375" y="3160713"/>
          <a:ext cx="4676775" cy="285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Диаграмма" r:id="rId8" imgW="4676740" imgH="2847924" progId="Excel.Chart.8">
                  <p:embed/>
                </p:oleObj>
              </mc:Choice>
              <mc:Fallback>
                <p:oleObj name="Диаграмма" r:id="rId8" imgW="4676740" imgH="284792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3160713"/>
                        <a:ext cx="4676775" cy="285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55779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14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ОСНОВНЫЕ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ФИНАНСОВО-ЭКОНОМИЧЕСКИЕ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ПОКАЗАТЕЛИ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6431485"/>
              </p:ext>
            </p:extLst>
          </p:nvPr>
        </p:nvGraphicFramePr>
        <p:xfrm>
          <a:off x="162295" y="730403"/>
          <a:ext cx="8938900" cy="5366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28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107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330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30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30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3306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3306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9347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 месяцев 2017 года, 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тыс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рублей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Свод 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ПАО</a:t>
                      </a:r>
                    </a:p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«МРСК Юга»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т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ч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по филиалам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6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Астрахань </a:t>
                      </a: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Волгоград </a:t>
                      </a: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Калм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Ростов</a:t>
                      </a:r>
                      <a:b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Кубань</a:t>
                      </a:r>
                      <a:b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Выручка, в т</a:t>
                      </a:r>
                      <a:r>
                        <a:rPr lang="ru-RU" sz="1100" b="1" u="none" strike="noStrike" dirty="0" smtClean="0">
                          <a:effectLst/>
                        </a:rPr>
                        <a:t>. ч</a:t>
                      </a:r>
                      <a:r>
                        <a:rPr lang="ru-RU" sz="1100" b="1" u="none" strike="noStrike" dirty="0"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25 538 213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3 782 344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7 781 846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1 096 003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12 848 662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14 671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 услуг по передаче электроэнергии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24 246 520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3 683 895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7 731 563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477 657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12 353 406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 услуг по технологическому присоединению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303 019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78 021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19 528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205 131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прочая деятельность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379 058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20 428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30 755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13 256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290 124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14 671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62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      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выручка от продажи электроэнергии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609 615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604 752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Затраты на производство и реализацию продукции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20 327 089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2 854 270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6 116 440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1 250 658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10 087 888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11 390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Материальные затраты, 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5 452 535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1 038 788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1 342 358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496 900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2 568 620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0004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Покупная электроэнергия для реализации конечным потребителям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235 351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231 075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5282098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электроэнергия на компенсацию потерь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4 339 347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897 522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1 077 194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193 296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2 171 335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67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энергия на производственные и хозяйственные нужды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163 516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19 203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50 387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8 622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83 726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1 472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r>
                        <a:rPr lang="ru-RU" sz="1100" u="none" strike="noStrike" dirty="0" err="1">
                          <a:effectLst/>
                        </a:rPr>
                        <a:t>ырье</a:t>
                      </a:r>
                      <a:r>
                        <a:rPr lang="ru-RU" sz="1100" u="none" strike="noStrike" dirty="0">
                          <a:effectLst/>
                        </a:rPr>
                        <a:t> и материалы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714 321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122 063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214 777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63 907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313 558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Работы и услуги производственного характера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7 172 390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614 582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2 476 621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116 699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3 964 481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Услуги подрядчиков по обслуживанию и ремонту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111 773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17 974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34 676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2 694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56 422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Услуги сетевых компаний по передаче э/э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6 988 311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584 960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2 419 174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111 985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3 872 192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 - услуги "ФСК ЕЭС"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5 112 830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380 542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1 930 024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111 985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2 690 279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 - услуги распределительных сетевых компаний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1 875 481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204 418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489 150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1 181 913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Прочие услуги производственного характера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61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72 306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11 647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22 771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2 021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35 867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Затраты на оплату труда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3 713 634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564 841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1 237 957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325 321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1 583 322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Страховые взносы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1 126 332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172 526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374 127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98 694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480 401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Отчисления на НПО (НПФ энергетики)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1 603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Амортизация основных средств и НМА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1 918 684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325 217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394 925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143 577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1 053 898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1 044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347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Прочие затраты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20" marR="8320" marT="832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941 910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138 316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290 452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69 467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435 563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8 042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49785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9025A8-FEA9-47CD-A080-A04B2CC2CF0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15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ОСНОВНЫЕ </a:t>
            </a: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ФИНАНСОВО-ЭКОНОМИЧЕСКИЕ </a:t>
            </a:r>
            <a:r>
              <a:rPr kumimoji="0" lang="ru-RU" alt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ПОКАЗАТЕЛИ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71515"/>
              </p:ext>
            </p:extLst>
          </p:nvPr>
        </p:nvGraphicFramePr>
        <p:xfrm>
          <a:off x="107506" y="819093"/>
          <a:ext cx="8938903" cy="53413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10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859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98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5985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598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5985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5985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6174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 месяцев 2018 года, 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тыс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руб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Свод 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ПАО</a:t>
                      </a:r>
                    </a:p>
                    <a:p>
                      <a:pPr algn="ctr" fontAlgn="ctr"/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«МРСК Юга»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т</a:t>
                      </a:r>
                      <a:r>
                        <a:rPr lang="ru-RU" sz="11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. ч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по филиалам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56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Астрахань </a:t>
                      </a: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Волгоград </a:t>
                      </a: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Калм</a:t>
                      </a:r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/>
                      </a:r>
                      <a:b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Ростов</a:t>
                      </a:r>
                      <a:b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Кубань</a:t>
                      </a:r>
                      <a:br>
                        <a:rPr lang="ru-RU" sz="1100" b="1" u="none" strike="noStrike" dirty="0">
                          <a:solidFill>
                            <a:schemeClr val="bg1"/>
                          </a:solidFill>
                          <a:effectLst/>
                        </a:rPr>
                      </a:br>
                      <a:r>
                        <a:rPr lang="ru-RU" sz="11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энерго</a:t>
                      </a:r>
                      <a:endParaRPr lang="ru-RU" sz="11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0543">
                <a:tc>
                  <a:txBody>
                    <a:bodyPr/>
                    <a:lstStyle/>
                    <a:p>
                      <a:pPr algn="l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ru-RU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3" marR="9523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Выручка, в т</a:t>
                      </a:r>
                      <a:r>
                        <a:rPr lang="ru-RU" sz="1100" b="1" u="none" strike="noStrike" dirty="0" smtClean="0">
                          <a:effectLst/>
                        </a:rPr>
                        <a:t>. ч</a:t>
                      </a:r>
                      <a:r>
                        <a:rPr lang="ru-RU" sz="1100" b="1" u="none" strike="noStrike" dirty="0"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26 763 857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3 928 979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7 890 293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1 327 540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13 593 628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16 054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 услуг по передаче электроэнергии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25 757 432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3 859 634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7 847 019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673 123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13 377 656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 услуг по технологическому присоединению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198 469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53 353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14 868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1 267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128 982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прочая деятельность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166 938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15 992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28 407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15 913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86 990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16 054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2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r>
                        <a:rPr lang="ru-RU" sz="1100" u="none" strike="noStrike" dirty="0" smtClean="0">
                          <a:effectLst/>
                        </a:rPr>
                        <a:t>      выручка от продажи электроэнергии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641 018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637 237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u="none" strike="noStrike" dirty="0">
                          <a:effectLst/>
                        </a:rPr>
                        <a:t>Затраты на производство и реализацию продукции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21 646 768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2 841 936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6 268 444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1 402 068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11 116 909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9 127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Материальные затраты, всего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6 080 147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1 079 415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1 502 835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568 504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2 923 407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3666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 smtClean="0">
                          <a:effectLst/>
                        </a:rPr>
                        <a:t>Покупная электроэнергия для реализации конечным потребителям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225 490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219 712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28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электроэнергия на компенсацию потерь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4 847 963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919 077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1 207 692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266 041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2 455 154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577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Покупная энергия на производственные и хозяйственные нужды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175 152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22 094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52 962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7 365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92 553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u="none" strike="noStrike" dirty="0">
                          <a:effectLst/>
                        </a:rPr>
                        <a:t>C</a:t>
                      </a:r>
                      <a:r>
                        <a:rPr lang="ru-RU" sz="1100" u="none" strike="noStrike" dirty="0" err="1">
                          <a:effectLst/>
                        </a:rPr>
                        <a:t>ырье</a:t>
                      </a:r>
                      <a:r>
                        <a:rPr lang="ru-RU" sz="1100" u="none" strike="noStrike" dirty="0">
                          <a:effectLst/>
                        </a:rPr>
                        <a:t> и материалы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831 541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138 244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242 181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75 387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375 700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Работы и услуги производственного характера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7 309 835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473 564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2 322 415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147 947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4 365 903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Услуги подрядчиков по обслуживанию и ремонту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150 042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18 149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40 956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4 629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86 303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Услуги сетевых компаний по передаче э/э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7 074 932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435 671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2 248 046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139 252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4 251 963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 - услуги "ФСК ЕЭС"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4 867 229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222 745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1 659 997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139 252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2 845 235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 - услуги распределительных сетевых компаний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2 207 703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212 926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588 049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1 406 728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Прочие услуги производственного характера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24549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84 861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19 744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33 412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4 067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27 638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Затраты на оплату труда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4 020 521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609 588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1 350 473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345 097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1 712 914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641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Страховые взносы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1 222 129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186 247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409 716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104 582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520 885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Отчисления на НПО (НПФ энергетики)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Амортизация основных средств и НМА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2 010 146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337 599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399 649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158 508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1 113 272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1 100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8781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Прочие затраты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8316" marR="8316" marT="8321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1 003 990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155 523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283 355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77 430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480 526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7 102</a:t>
                      </a:r>
                    </a:p>
                  </a:txBody>
                  <a:tcPr marL="9525" marR="9525" marT="9525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008777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339975" y="1341438"/>
            <a:ext cx="4391025" cy="3063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400" b="1" kern="0" dirty="0">
                <a:solidFill>
                  <a:prstClr val="black"/>
                </a:solidFill>
                <a:latin typeface="Arial"/>
                <a:cs typeface="Arial"/>
              </a:rPr>
              <a:t>Показатели эффективности ПАО «МРСК Юга»</a:t>
            </a:r>
            <a:endParaRPr lang="ru-RU" sz="1400" kern="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16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779912" y="267887"/>
            <a:ext cx="55753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0000"/>
                </a:solidFill>
              </a:rPr>
              <a:t>ОСНОВНЫЕ </a:t>
            </a:r>
            <a:r>
              <a:rPr lang="ru-RU" altLang="ru-RU" sz="1600" b="1" dirty="0" smtClean="0">
                <a:solidFill>
                  <a:srgbClr val="000000"/>
                </a:solidFill>
              </a:rPr>
              <a:t>ФИНАНСОВО-ЭКОНОМИЧЕСКИЕ </a:t>
            </a:r>
            <a:r>
              <a:rPr lang="ru-RU" altLang="ru-RU" sz="1600" b="1" dirty="0">
                <a:solidFill>
                  <a:srgbClr val="000000"/>
                </a:solidFill>
              </a:rPr>
              <a:t>ПОКАЗАТЕЛИ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138720"/>
              </p:ext>
            </p:extLst>
          </p:nvPr>
        </p:nvGraphicFramePr>
        <p:xfrm>
          <a:off x="107505" y="1903413"/>
          <a:ext cx="8938904" cy="1516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3660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8643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864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62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Показатели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 месяцев 2017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 месяцев 2018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ROE, </a:t>
                      </a:r>
                      <a:r>
                        <a:rPr lang="ru-RU" sz="1400" u="none" strike="noStrike" dirty="0">
                          <a:effectLst/>
                        </a:rPr>
                        <a:t>рентабельность собственного капитала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32,93%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17,12%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ROA, </a:t>
                      </a:r>
                      <a:r>
                        <a:rPr lang="ru-RU" sz="1400" u="none" strike="noStrike" dirty="0">
                          <a:effectLst/>
                        </a:rPr>
                        <a:t>рентабельность 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2,85%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995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ROTA, </a:t>
                      </a:r>
                      <a:r>
                        <a:rPr lang="ru-RU" sz="1400" u="none" strike="noStrike" dirty="0">
                          <a:effectLst/>
                        </a:rPr>
                        <a:t>доходность совокупных 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3,46%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3,63%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67681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17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923928" y="96620"/>
            <a:ext cx="52200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ПЕРЕХОД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НА НОВУЮ </a:t>
            </a: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СИСТЕМУ </a:t>
            </a:r>
          </a:p>
          <a:p>
            <a:pPr algn="ctr">
              <a:defRPr/>
            </a:pPr>
            <a:r>
              <a:rPr lang="ru-RU" altLang="ru-RU" sz="1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ТАРИФНОГО </a:t>
            </a: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РЕГУЛИРОВАНИЯ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8255" y="1902049"/>
            <a:ext cx="9107487" cy="1570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200" dirty="0">
                <a:solidFill>
                  <a:srgbClr val="002060"/>
                </a:solidFill>
              </a:rPr>
              <a:t>Филиал ПАО «МРСК Юга» - </a:t>
            </a:r>
            <a:r>
              <a:rPr lang="ru-RU" altLang="ru-RU" sz="1200" b="1" dirty="0">
                <a:solidFill>
                  <a:srgbClr val="002060"/>
                </a:solidFill>
              </a:rPr>
              <a:t>«Калмэнерго» </a:t>
            </a:r>
            <a:r>
              <a:rPr lang="ru-RU" altLang="ru-RU" sz="1200" u="sng" dirty="0">
                <a:solidFill>
                  <a:srgbClr val="002060"/>
                </a:solidFill>
              </a:rPr>
              <a:t>перешел</a:t>
            </a:r>
            <a:r>
              <a:rPr lang="ru-RU" altLang="ru-RU" sz="1200" dirty="0">
                <a:solidFill>
                  <a:srgbClr val="002060"/>
                </a:solidFill>
              </a:rPr>
              <a:t> на регулирование методом долгосрочной индексации </a:t>
            </a:r>
            <a:br>
              <a:rPr lang="ru-RU" altLang="ru-RU" sz="1200" dirty="0">
                <a:solidFill>
                  <a:srgbClr val="002060"/>
                </a:solidFill>
              </a:rPr>
            </a:br>
            <a:r>
              <a:rPr lang="ru-RU" altLang="ru-RU" sz="1200" dirty="0">
                <a:solidFill>
                  <a:srgbClr val="002060"/>
                </a:solidFill>
              </a:rPr>
              <a:t>НВВ с долгосрочным периодом регулирования </a:t>
            </a:r>
            <a:r>
              <a:rPr lang="ru-RU" altLang="ru-RU" sz="1200" b="1" dirty="0">
                <a:solidFill>
                  <a:srgbClr val="002060"/>
                </a:solidFill>
              </a:rPr>
              <a:t>2018-2022 гг</a:t>
            </a:r>
            <a:r>
              <a:rPr lang="ru-RU" altLang="ru-RU" sz="1200" dirty="0">
                <a:solidFill>
                  <a:srgbClr val="002060"/>
                </a:solidFill>
              </a:rPr>
              <a:t>. Долгосрочные параметры регулирования  и НВВ «Калмэнерго» на  второй долгосрочный период регулирования утверждены приказом РСТ Республики Калмыкия от 26.12.2017 №98-п/э.</a:t>
            </a:r>
          </a:p>
          <a:p>
            <a:pPr algn="ctr">
              <a:defRPr/>
            </a:pPr>
            <a:r>
              <a:rPr lang="ru-RU" altLang="ru-RU" sz="1200" dirty="0">
                <a:solidFill>
                  <a:srgbClr val="002060"/>
                </a:solidFill>
              </a:rPr>
              <a:t>В </a:t>
            </a:r>
            <a:r>
              <a:rPr lang="ru-RU" altLang="ru-RU" sz="1200" dirty="0">
                <a:solidFill>
                  <a:srgbClr val="002060"/>
                </a:solidFill>
              </a:rPr>
              <a:t>рамках исполнения контрольных функций приказом ФАС России от 03.08.2018 №1090/18 отменен приказ РСТ РК от 26.12.2017 №</a:t>
            </a:r>
            <a:r>
              <a:rPr lang="ru-RU" altLang="ru-RU" sz="1200" dirty="0">
                <a:solidFill>
                  <a:srgbClr val="002060"/>
                </a:solidFill>
              </a:rPr>
              <a:t>100-п/э. Приказом </a:t>
            </a:r>
            <a:r>
              <a:rPr lang="ru-RU" altLang="ru-RU" sz="1200" dirty="0">
                <a:solidFill>
                  <a:srgbClr val="002060"/>
                </a:solidFill>
              </a:rPr>
              <a:t>РСТ РК от 24.08.2018 №63-п/э "Об  утверждении единых (котловых)  тарифов на услуги  по передаче электрической энергии по сетям Республики Калмыкия, единых (котловых)  тарифов на услуги  по передаче электрической энергии по сетям Республики Калмыкия для населения и приравненных к нему категорий потребителей на 2018 г.", вступивший в действие с 01.09.2018. </a:t>
            </a:r>
            <a:endParaRPr lang="ru-RU" altLang="ru-RU" sz="1200" dirty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altLang="ru-RU" sz="1200" dirty="0">
                <a:solidFill>
                  <a:srgbClr val="002060"/>
                </a:solidFill>
              </a:rPr>
              <a:t>Тарифы </a:t>
            </a:r>
            <a:r>
              <a:rPr lang="ru-RU" altLang="ru-RU" sz="1200" dirty="0">
                <a:solidFill>
                  <a:srgbClr val="002060"/>
                </a:solidFill>
              </a:rPr>
              <a:t>утверждены на уровне ранее действовавших, то есть без снижения</a:t>
            </a:r>
            <a:r>
              <a:rPr lang="ru-RU" altLang="ru-RU" sz="1200" dirty="0">
                <a:solidFill>
                  <a:srgbClr val="002060"/>
                </a:solidFill>
              </a:rPr>
              <a:t>. </a:t>
            </a: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11832" y="3544095"/>
            <a:ext cx="9107487" cy="1014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200" dirty="0">
                <a:solidFill>
                  <a:srgbClr val="002060"/>
                </a:solidFill>
              </a:rPr>
              <a:t>Филиал ПАО «МРСК Юга» - </a:t>
            </a:r>
            <a:r>
              <a:rPr lang="ru-RU" altLang="ru-RU" sz="1200" b="1" dirty="0">
                <a:solidFill>
                  <a:srgbClr val="002060"/>
                </a:solidFill>
              </a:rPr>
              <a:t>«Ростовэнерго»</a:t>
            </a:r>
            <a:r>
              <a:rPr lang="ru-RU" altLang="ru-RU" sz="1200" dirty="0">
                <a:solidFill>
                  <a:srgbClr val="002060"/>
                </a:solidFill>
              </a:rPr>
              <a:t> </a:t>
            </a:r>
            <a:r>
              <a:rPr lang="ru-RU" altLang="ru-RU" sz="1200" u="sng" dirty="0">
                <a:solidFill>
                  <a:srgbClr val="002060"/>
                </a:solidFill>
              </a:rPr>
              <a:t>перешел </a:t>
            </a:r>
            <a:r>
              <a:rPr lang="ru-RU" altLang="ru-RU" sz="1200" dirty="0">
                <a:solidFill>
                  <a:srgbClr val="002060"/>
                </a:solidFill>
              </a:rPr>
              <a:t>на регулирование методом долгосрочной индексации </a:t>
            </a:r>
            <a:br>
              <a:rPr lang="ru-RU" altLang="ru-RU" sz="1200" dirty="0">
                <a:solidFill>
                  <a:srgbClr val="002060"/>
                </a:solidFill>
              </a:rPr>
            </a:br>
            <a:r>
              <a:rPr lang="ru-RU" altLang="ru-RU" sz="1200" dirty="0">
                <a:solidFill>
                  <a:srgbClr val="002060"/>
                </a:solidFill>
              </a:rPr>
              <a:t>НВВ с долгосрочным периодом регулирования </a:t>
            </a:r>
            <a:r>
              <a:rPr lang="ru-RU" altLang="ru-RU" sz="1200" b="1" dirty="0">
                <a:solidFill>
                  <a:srgbClr val="002060"/>
                </a:solidFill>
              </a:rPr>
              <a:t>2018-2022 гг. </a:t>
            </a:r>
            <a:r>
              <a:rPr lang="ru-RU" altLang="ru-RU" sz="1200" dirty="0">
                <a:solidFill>
                  <a:srgbClr val="002060"/>
                </a:solidFill>
              </a:rPr>
              <a:t/>
            </a:r>
            <a:br>
              <a:rPr lang="ru-RU" altLang="ru-RU" sz="1200" dirty="0">
                <a:solidFill>
                  <a:srgbClr val="002060"/>
                </a:solidFill>
              </a:rPr>
            </a:br>
            <a:r>
              <a:rPr lang="ru-RU" altLang="ru-RU" sz="1200" dirty="0">
                <a:solidFill>
                  <a:srgbClr val="002060"/>
                </a:solidFill>
              </a:rPr>
              <a:t> В рамках исполнения контрольных функций приказом ФАС России от 18.07.2018 №1013/18 отменено постановление РСТ РО от 28.12.2017 №</a:t>
            </a:r>
            <a:r>
              <a:rPr lang="ru-RU" altLang="ru-RU" sz="1200" dirty="0">
                <a:solidFill>
                  <a:srgbClr val="002060"/>
                </a:solidFill>
              </a:rPr>
              <a:t>86/8. Постановлением </a:t>
            </a:r>
            <a:r>
              <a:rPr lang="ru-RU" altLang="ru-RU" sz="1200" dirty="0">
                <a:solidFill>
                  <a:srgbClr val="002060"/>
                </a:solidFill>
              </a:rPr>
              <a:t>РСТ РО от 01.08.2018 №44/1 </a:t>
            </a:r>
            <a:r>
              <a:rPr lang="ru-RU" altLang="ru-RU" sz="1200" dirty="0">
                <a:solidFill>
                  <a:srgbClr val="002060"/>
                </a:solidFill>
              </a:rPr>
              <a:t>установлены единые </a:t>
            </a:r>
            <a:r>
              <a:rPr lang="ru-RU" altLang="ru-RU" sz="1200" dirty="0">
                <a:solidFill>
                  <a:srgbClr val="002060"/>
                </a:solidFill>
              </a:rPr>
              <a:t>(</a:t>
            </a:r>
            <a:r>
              <a:rPr lang="ru-RU" altLang="ru-RU" sz="1200" dirty="0">
                <a:solidFill>
                  <a:srgbClr val="002060"/>
                </a:solidFill>
              </a:rPr>
              <a:t>котловые) тарифы, вступившие </a:t>
            </a:r>
            <a:r>
              <a:rPr lang="ru-RU" altLang="ru-RU" sz="1200" dirty="0">
                <a:solidFill>
                  <a:srgbClr val="002060"/>
                </a:solidFill>
              </a:rPr>
              <a:t>в действие с 01.08.2018. </a:t>
            </a:r>
            <a:r>
              <a:rPr lang="ru-RU" altLang="ru-RU" sz="1200" dirty="0">
                <a:solidFill>
                  <a:srgbClr val="002060"/>
                </a:solidFill>
              </a:rPr>
              <a:t>Тарифы </a:t>
            </a:r>
            <a:r>
              <a:rPr lang="ru-RU" altLang="ru-RU" sz="1200" dirty="0">
                <a:solidFill>
                  <a:srgbClr val="002060"/>
                </a:solidFill>
              </a:rPr>
              <a:t>утверждены на уровне ранее действовавших, то есть без снижения. 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8256" y="805778"/>
            <a:ext cx="9107487" cy="1016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200" dirty="0">
                <a:solidFill>
                  <a:srgbClr val="002060"/>
                </a:solidFill>
              </a:rPr>
              <a:t>Филиал ПАО «МРСК Юга» - </a:t>
            </a:r>
            <a:r>
              <a:rPr lang="ru-RU" altLang="ru-RU" sz="1200" b="1" dirty="0">
                <a:solidFill>
                  <a:srgbClr val="002060"/>
                </a:solidFill>
              </a:rPr>
              <a:t>«Астраханьэнерго»</a:t>
            </a:r>
            <a:r>
              <a:rPr lang="ru-RU" altLang="ru-RU" sz="1200" dirty="0">
                <a:solidFill>
                  <a:srgbClr val="002060"/>
                </a:solidFill>
              </a:rPr>
              <a:t> </a:t>
            </a:r>
            <a:r>
              <a:rPr lang="ru-RU" altLang="ru-RU" sz="1200" u="sng" dirty="0">
                <a:solidFill>
                  <a:srgbClr val="002060"/>
                </a:solidFill>
              </a:rPr>
              <a:t>перешел</a:t>
            </a:r>
            <a:r>
              <a:rPr lang="ru-RU" altLang="ru-RU" sz="1200" dirty="0">
                <a:solidFill>
                  <a:srgbClr val="002060"/>
                </a:solidFill>
              </a:rPr>
              <a:t> на регулирование методом долгосрочной индексации НВВ с долгосрочным периодом регулирования </a:t>
            </a:r>
            <a:r>
              <a:rPr lang="ru-RU" altLang="ru-RU" sz="1200" b="1" dirty="0">
                <a:solidFill>
                  <a:srgbClr val="002060"/>
                </a:solidFill>
              </a:rPr>
              <a:t>2018-2022 гг. </a:t>
            </a:r>
            <a:r>
              <a:rPr lang="ru-RU" altLang="ru-RU" sz="1200" dirty="0">
                <a:solidFill>
                  <a:srgbClr val="002060"/>
                </a:solidFill>
              </a:rPr>
              <a:t/>
            </a:r>
            <a:br>
              <a:rPr lang="ru-RU" altLang="ru-RU" sz="1200" dirty="0">
                <a:solidFill>
                  <a:srgbClr val="002060"/>
                </a:solidFill>
              </a:rPr>
            </a:br>
            <a:r>
              <a:rPr lang="ru-RU" altLang="ru-RU" sz="1200" dirty="0">
                <a:solidFill>
                  <a:srgbClr val="002060"/>
                </a:solidFill>
              </a:rPr>
              <a:t>Постановлением Службы по тарифам Астраханской области от 28.12.2017 №216 установлены единые (котловые) тарифы на передачу электроэнергии на 2018 год, долгосрочные параметры регулирования  и  НВВ «Астраханьэнерго» на  второй долгосрочный период регулирования.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0" y="4705444"/>
            <a:ext cx="9107488" cy="101387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  <a:t>Филиал ПАО «МРСК Юга» - </a:t>
            </a:r>
            <a:r>
              <a:rPr lang="ru-RU" altLang="ru-RU" sz="1200" b="1" dirty="0">
                <a:solidFill>
                  <a:srgbClr val="002060"/>
                </a:solidFill>
                <a:cs typeface="Arial" pitchFamily="34" charset="0"/>
              </a:rPr>
              <a:t>«Волгоградэнерго»</a:t>
            </a:r>
            <a: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altLang="ru-RU" sz="1200" u="sng" dirty="0">
                <a:solidFill>
                  <a:srgbClr val="002060"/>
                </a:solidFill>
                <a:cs typeface="Arial" pitchFamily="34" charset="0"/>
              </a:rPr>
              <a:t>регулируется </a:t>
            </a:r>
            <a: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  <a:t>методом долгосрочной индексации. </a:t>
            </a:r>
            <a:b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</a:br>
            <a: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  <a:t>Второй долгосрочный период регулирования   -   </a:t>
            </a:r>
            <a:r>
              <a:rPr lang="ru-RU" altLang="ru-RU" sz="1200" b="1" dirty="0">
                <a:solidFill>
                  <a:srgbClr val="002060"/>
                </a:solidFill>
                <a:cs typeface="Arial" pitchFamily="34" charset="0"/>
              </a:rPr>
              <a:t>2014 – 2018 гг</a:t>
            </a:r>
            <a: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  <a:t>. </a:t>
            </a:r>
          </a:p>
          <a:p>
            <a:pPr algn="ctr">
              <a:defRPr/>
            </a:pPr>
            <a:r>
              <a:rPr lang="ru-RU" altLang="ru-RU" sz="1200" dirty="0">
                <a:solidFill>
                  <a:srgbClr val="002060"/>
                </a:solidFill>
                <a:cs typeface="Arial" pitchFamily="34" charset="0"/>
              </a:rPr>
              <a:t>Приказом Комитета тарифного регулирования Волгоградской области от 26.12.2017 №53/23 установлены единые котловые тарифы на передачу электроэнергии на 2018 год, необходимая валовая выручка филиала на 2018 год установлена приказом КТР Волгоградской области от 26.12.2017 №53/4.</a:t>
            </a:r>
          </a:p>
        </p:txBody>
      </p:sp>
    </p:spTree>
    <p:extLst>
      <p:ext uri="{BB962C8B-B14F-4D97-AF65-F5344CB8AC3E}">
        <p14:creationId xmlns:p14="http://schemas.microsoft.com/office/powerpoint/2010/main" val="179199415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18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700338" y="355600"/>
            <a:ext cx="61690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РЕГУЛИРОВАНИЕ МЕТОДОМ ДОЛГОСРОЧНОЙ ИНДЕКСАЦИИ НЕОБХОДИМОЙ ВАЛОВОЙ ВЫРУЧКИ (НВВ)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251520" y="2269597"/>
            <a:ext cx="7777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900" i="1" dirty="0">
                <a:latin typeface="+mn-lt"/>
                <a:cs typeface="Arial" charset="0"/>
              </a:rPr>
              <a:t>*) в соответствии с протоколом заседания </a:t>
            </a:r>
            <a:r>
              <a:rPr lang="ru-RU" altLang="ru-RU" sz="900" i="1" dirty="0" smtClean="0">
                <a:latin typeface="+mn-lt"/>
                <a:cs typeface="Arial" charset="0"/>
              </a:rPr>
              <a:t>коллегии </a:t>
            </a:r>
            <a:r>
              <a:rPr lang="ru-RU" altLang="ru-RU" sz="900" i="1" dirty="0">
                <a:latin typeface="+mn-lt"/>
                <a:cs typeface="Arial" charset="0"/>
              </a:rPr>
              <a:t>СТ Астраханской области от 28.12.2017, при установлении тарифов на передачу э/э на новый ДПР 2018-2022гг учтена ИПР, утвержденная приказом Минэнерго  России от 22.12.2016 №1387</a:t>
            </a:r>
            <a:endParaRPr lang="ru-RU" altLang="ru-RU" sz="900" i="1" dirty="0" smtClean="0">
              <a:latin typeface="+mn-lt"/>
              <a:cs typeface="Arial" charset="0"/>
            </a:endParaRP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251520" y="4102628"/>
            <a:ext cx="777716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900" i="1" dirty="0">
                <a:latin typeface="+mn-lt"/>
                <a:cs typeface="Arial" charset="0"/>
              </a:rPr>
              <a:t>*) </a:t>
            </a:r>
            <a:r>
              <a:rPr lang="ru-RU" altLang="ru-RU" sz="900" i="1" dirty="0" smtClean="0">
                <a:latin typeface="+mn-lt"/>
                <a:cs typeface="Arial" charset="0"/>
              </a:rPr>
              <a:t>приведены показатели по капвложениям в соответствии с ИПР</a:t>
            </a:r>
            <a:r>
              <a:rPr lang="ru-RU" altLang="ru-RU" sz="900" i="1" dirty="0">
                <a:latin typeface="+mn-lt"/>
                <a:cs typeface="Arial" charset="0"/>
              </a:rPr>
              <a:t>, </a:t>
            </a:r>
            <a:r>
              <a:rPr lang="ru-RU" altLang="ru-RU" sz="900" i="1" dirty="0" smtClean="0">
                <a:latin typeface="+mn-lt"/>
                <a:cs typeface="Arial" charset="0"/>
              </a:rPr>
              <a:t>утвержденной приказом </a:t>
            </a:r>
            <a:r>
              <a:rPr lang="ru-RU" altLang="ru-RU" sz="900" i="1" dirty="0">
                <a:latin typeface="+mn-lt"/>
                <a:cs typeface="Arial" charset="0"/>
              </a:rPr>
              <a:t>Минэнерго  России от </a:t>
            </a:r>
            <a:r>
              <a:rPr lang="ru-RU" altLang="ru-RU" sz="900" i="1" dirty="0" smtClean="0">
                <a:latin typeface="+mn-lt"/>
                <a:cs typeface="Arial" charset="0"/>
              </a:rPr>
              <a:t>18.12.2017 №25</a:t>
            </a:r>
            <a:r>
              <a:rPr lang="en-US" altLang="ru-RU" sz="900" i="1" dirty="0" smtClean="0">
                <a:latin typeface="+mn-lt"/>
                <a:cs typeface="Arial" charset="0"/>
              </a:rPr>
              <a:t>@</a:t>
            </a:r>
            <a:endParaRPr lang="ru-RU" altLang="ru-RU" sz="900" i="1" dirty="0" smtClean="0">
              <a:latin typeface="+mn-lt"/>
              <a:cs typeface="Arial" charset="0"/>
            </a:endParaRPr>
          </a:p>
        </p:txBody>
      </p:sp>
      <p:sp>
        <p:nvSpPr>
          <p:cNvPr id="24" name="TextBox 1"/>
          <p:cNvSpPr txBox="1">
            <a:spLocks noChangeArrowheads="1"/>
          </p:cNvSpPr>
          <p:nvPr/>
        </p:nvSpPr>
        <p:spPr bwMode="auto">
          <a:xfrm>
            <a:off x="269001" y="5812128"/>
            <a:ext cx="869561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900" i="1" dirty="0">
                <a:latin typeface="+mn-lt"/>
                <a:cs typeface="Arial" charset="0"/>
              </a:rPr>
              <a:t>*) </a:t>
            </a:r>
            <a:r>
              <a:rPr lang="ru-RU" altLang="ru-RU" sz="900" i="1" dirty="0" smtClean="0">
                <a:latin typeface="+mn-lt"/>
                <a:cs typeface="Arial" charset="0"/>
              </a:rPr>
              <a:t>приведены показатели по капвложениям в соответствии с ИПР,  утвержденной приказом </a:t>
            </a:r>
            <a:r>
              <a:rPr lang="ru-RU" altLang="ru-RU" sz="900" i="1" dirty="0">
                <a:latin typeface="+mn-lt"/>
                <a:cs typeface="Arial" charset="0"/>
              </a:rPr>
              <a:t>Минэнерго  России от </a:t>
            </a:r>
            <a:r>
              <a:rPr lang="ru-RU" altLang="ru-RU" sz="900" i="1" dirty="0" smtClean="0">
                <a:latin typeface="+mn-lt"/>
                <a:cs typeface="Arial" charset="0"/>
              </a:rPr>
              <a:t>18.12.2017 </a:t>
            </a:r>
            <a:r>
              <a:rPr lang="ru-RU" altLang="ru-RU" sz="900" i="1" dirty="0">
                <a:latin typeface="+mn-lt"/>
                <a:cs typeface="Arial" charset="0"/>
              </a:rPr>
              <a:t>№25</a:t>
            </a:r>
            <a:r>
              <a:rPr lang="en-US" altLang="ru-RU" sz="900" i="1" dirty="0">
                <a:latin typeface="+mn-lt"/>
                <a:cs typeface="Arial" charset="0"/>
              </a:rPr>
              <a:t>@</a:t>
            </a:r>
            <a:endParaRPr lang="ru-RU" altLang="ru-RU" sz="900" i="1" dirty="0">
              <a:latin typeface="+mn-lt"/>
              <a:cs typeface="Arial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563036"/>
              </p:ext>
            </p:extLst>
          </p:nvPr>
        </p:nvGraphicFramePr>
        <p:xfrm>
          <a:off x="179388" y="895086"/>
          <a:ext cx="8785224" cy="14366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40">
                  <a:extLst>
                    <a:ext uri="{9D8B030D-6E8A-4147-A177-3AD203B41FA5}">
                      <a16:colId xmlns:a16="http://schemas.microsoft.com/office/drawing/2014/main" xmlns="" val="883970876"/>
                    </a:ext>
                  </a:extLst>
                </a:gridCol>
                <a:gridCol w="4104573">
                  <a:extLst>
                    <a:ext uri="{9D8B030D-6E8A-4147-A177-3AD203B41FA5}">
                      <a16:colId xmlns:a16="http://schemas.microsoft.com/office/drawing/2014/main" xmlns="" val="3649907454"/>
                    </a:ext>
                  </a:extLst>
                </a:gridCol>
                <a:gridCol w="936131">
                  <a:extLst>
                    <a:ext uri="{9D8B030D-6E8A-4147-A177-3AD203B41FA5}">
                      <a16:colId xmlns:a16="http://schemas.microsoft.com/office/drawing/2014/main" xmlns="" val="3814782141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xmlns="" val="241187243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xmlns="" val="1623834928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xmlns="" val="2327440512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xmlns="" val="2223020295"/>
                    </a:ext>
                  </a:extLst>
                </a:gridCol>
              </a:tblGrid>
              <a:tr h="1924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№ </a:t>
                      </a:r>
                    </a:p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п/п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Показатели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Астраханьэнерго, второй ДПР 2018-2022г., </a:t>
                      </a:r>
                      <a:r>
                        <a:rPr lang="ru-RU" sz="1200" b="1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млн.руб</a:t>
                      </a:r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2589459"/>
                  </a:ext>
                </a:extLst>
              </a:tr>
              <a:tr h="1903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1159092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1.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Инвестиционная программа*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243,2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220,1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220,1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795,0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1 148,7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83284811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Подконтрольные и неподконтрольные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4 699,7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4 988,5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5 128,2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5 333,5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5 874,4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626975165"/>
                  </a:ext>
                </a:extLst>
              </a:tr>
              <a:tr h="3448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по итогам деятельности, связанные с необходимостью корректировки НВВ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</a:t>
                      </a:r>
                      <a:r>
                        <a:rPr lang="ru-RU" sz="1100" u="none" strike="noStrike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759,3 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638,3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606,6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519,0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97,4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1079313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НВВ котловая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5 459,0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5 626,8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5 734,8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5 852,5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5 971,8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96839914"/>
                  </a:ext>
                </a:extLst>
              </a:tr>
              <a:tr h="1772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r>
                        <a:rPr lang="ru-RU" sz="1100" u="none" strike="noStrike" dirty="0" smtClean="0">
                          <a:effectLst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Полезный отпуск (котловой), </a:t>
                      </a:r>
                      <a:r>
                        <a:rPr lang="ru-RU" sz="1100" u="none" strike="noStrike" dirty="0" err="1">
                          <a:effectLst/>
                        </a:rPr>
                        <a:t>млн.кВтч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2 813,4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2 827,5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2 841,8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2 856,1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2 870,5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85394275"/>
                  </a:ext>
                </a:extLst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160733"/>
              </p:ext>
            </p:extLst>
          </p:nvPr>
        </p:nvGraphicFramePr>
        <p:xfrm>
          <a:off x="179388" y="2658339"/>
          <a:ext cx="8785224" cy="14366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40">
                  <a:extLst>
                    <a:ext uri="{9D8B030D-6E8A-4147-A177-3AD203B41FA5}">
                      <a16:colId xmlns:a16="http://schemas.microsoft.com/office/drawing/2014/main" xmlns="" val="2455240273"/>
                    </a:ext>
                  </a:extLst>
                </a:gridCol>
                <a:gridCol w="4104573">
                  <a:extLst>
                    <a:ext uri="{9D8B030D-6E8A-4147-A177-3AD203B41FA5}">
                      <a16:colId xmlns:a16="http://schemas.microsoft.com/office/drawing/2014/main" xmlns="" val="4003178194"/>
                    </a:ext>
                  </a:extLst>
                </a:gridCol>
                <a:gridCol w="936131">
                  <a:extLst>
                    <a:ext uri="{9D8B030D-6E8A-4147-A177-3AD203B41FA5}">
                      <a16:colId xmlns:a16="http://schemas.microsoft.com/office/drawing/2014/main" xmlns="" val="2613118157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xmlns="" val="1914830039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xmlns="" val="819815275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xmlns="" val="1835572327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xmlns="" val="962601526"/>
                    </a:ext>
                  </a:extLst>
                </a:gridCol>
              </a:tblGrid>
              <a:tr h="19245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№ п/п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Показатели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Калмэнерго, второй ДПР 2018-2022г., </a:t>
                      </a:r>
                      <a:r>
                        <a:rPr lang="ru-RU" sz="1200" b="1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млн.руб</a:t>
                      </a:r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8386816"/>
                  </a:ext>
                </a:extLst>
              </a:tr>
              <a:tr h="190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2018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2019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2020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2021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2022</a:t>
                      </a:r>
                      <a:endParaRPr lang="ru-RU" sz="10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9823423"/>
                  </a:ext>
                </a:extLst>
              </a:tr>
              <a:tr h="1772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1.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Инвестиционная 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программа*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57,4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37,5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37,5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37,5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  37,5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706417518"/>
                  </a:ext>
                </a:extLst>
              </a:tr>
              <a:tr h="1772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Подконтрольные и неподконтрольные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1 632,1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1 738,0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1 847,8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1 865,4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1 871,8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146558323"/>
                  </a:ext>
                </a:extLst>
              </a:tr>
              <a:tr h="3448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по итогам деятельности, связанные с необходимостью корректировки НВВ</a:t>
                      </a:r>
                    </a:p>
                  </a:txBody>
                  <a:tcPr marL="9525" marR="9525" marT="9526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35,0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14,9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7,8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69,7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139,0   </a:t>
                      </a:r>
                    </a:p>
                  </a:txBody>
                  <a:tcPr marL="9525" marR="9525" marT="9526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475067713"/>
                  </a:ext>
                </a:extLst>
              </a:tr>
              <a:tr h="1772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НВВ котловая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1 667,1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1 752,9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1 855,6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1 935,1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2 010,7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4830062"/>
                  </a:ext>
                </a:extLst>
              </a:tr>
              <a:tr h="17721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r>
                        <a:rPr lang="ru-RU" sz="1100" u="none" strike="noStrike" dirty="0" smtClean="0">
                          <a:effectLst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9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Полезный отпуск (котловой), </a:t>
                      </a:r>
                      <a:r>
                        <a:rPr lang="ru-RU" sz="1100" u="none" strike="noStrike" dirty="0" err="1">
                          <a:effectLst/>
                        </a:rPr>
                        <a:t>млн.кВтч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              535,3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              535,3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              535,3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   535,3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   535,3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8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23892766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748762"/>
              </p:ext>
            </p:extLst>
          </p:nvPr>
        </p:nvGraphicFramePr>
        <p:xfrm>
          <a:off x="179388" y="4353541"/>
          <a:ext cx="8785224" cy="1463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40">
                  <a:extLst>
                    <a:ext uri="{9D8B030D-6E8A-4147-A177-3AD203B41FA5}">
                      <a16:colId xmlns:a16="http://schemas.microsoft.com/office/drawing/2014/main" xmlns="" val="2992721951"/>
                    </a:ext>
                  </a:extLst>
                </a:gridCol>
                <a:gridCol w="4104573">
                  <a:extLst>
                    <a:ext uri="{9D8B030D-6E8A-4147-A177-3AD203B41FA5}">
                      <a16:colId xmlns:a16="http://schemas.microsoft.com/office/drawing/2014/main" xmlns="" val="1406697956"/>
                    </a:ext>
                  </a:extLst>
                </a:gridCol>
                <a:gridCol w="936131">
                  <a:extLst>
                    <a:ext uri="{9D8B030D-6E8A-4147-A177-3AD203B41FA5}">
                      <a16:colId xmlns:a16="http://schemas.microsoft.com/office/drawing/2014/main" xmlns="" val="2603984326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xmlns="" val="2698868359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xmlns="" val="1957447180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xmlns="" val="737906194"/>
                    </a:ext>
                  </a:extLst>
                </a:gridCol>
                <a:gridCol w="864120">
                  <a:extLst>
                    <a:ext uri="{9D8B030D-6E8A-4147-A177-3AD203B41FA5}">
                      <a16:colId xmlns:a16="http://schemas.microsoft.com/office/drawing/2014/main" xmlns="" val="1593787415"/>
                    </a:ext>
                  </a:extLst>
                </a:gridCol>
              </a:tblGrid>
              <a:tr h="19240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№ п/п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Показатели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Ростовэнерго, второй ДПР 2018-2022г., </a:t>
                      </a:r>
                      <a:r>
                        <a:rPr lang="ru-RU" sz="1200" b="1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млн.руб</a:t>
                      </a:r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5917480"/>
                  </a:ext>
                </a:extLst>
              </a:tr>
              <a:tr h="1904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2018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2019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2020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2021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2022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8140922"/>
                  </a:ext>
                </a:extLst>
              </a:tr>
              <a:tr h="1988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1.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4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Инвестиционная 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программа*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804,3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784,4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689,2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718,0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741,2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29942481"/>
                  </a:ext>
                </a:extLst>
              </a:tr>
              <a:tr h="1771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4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Подконтрольные и неподконтрольные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17 327,4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17 970,5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18 505,5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19 038,8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19 596,6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54196060"/>
                  </a:ext>
                </a:extLst>
              </a:tr>
              <a:tr h="34479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4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Расходы по итогам деятельности, связанные с необходимостью корректировки НВВ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826,0   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1 003,9   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996,8   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1 058,7   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ru-RU" sz="11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1 128,0   </a:t>
                      </a:r>
                    </a:p>
                  </a:txBody>
                  <a:tcPr marL="9525" marR="9525" marT="9521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98882393"/>
                  </a:ext>
                </a:extLst>
              </a:tr>
              <a:tr h="1828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4</a:t>
                      </a:r>
                      <a:r>
                        <a:rPr lang="ru-RU" sz="1100" b="1" u="none" strike="noStrike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4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НВВ котловая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18 220,5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19 124,1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19 659,0   </a:t>
                      </a:r>
                      <a:endParaRPr lang="ru-RU" sz="1100" b="1" i="0" u="none" strike="noStrike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20 192,3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20 750,2   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64701782"/>
                  </a:ext>
                </a:extLst>
              </a:tr>
              <a:tr h="17716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r>
                        <a:rPr lang="ru-RU" sz="1100" u="none" strike="noStrike" dirty="0" smtClean="0">
                          <a:effectLst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14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Полезный отпуск (котловой), </a:t>
                      </a:r>
                      <a:r>
                        <a:rPr lang="ru-RU" sz="1100" u="none" strike="noStrike" dirty="0" err="1">
                          <a:effectLst/>
                        </a:rPr>
                        <a:t>млн.кВтч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12 510,7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12 510,7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12 510,7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12 510,7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12 510,7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11613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86146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sp>
        <p:nvSpPr>
          <p:cNvPr id="4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19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700338" y="355600"/>
            <a:ext cx="61690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РЕГУЛИРОВАНИЕ МЕТОДОМ ДОЛГОСРОЧНОЙ ИНДЕКСАЦИИ НЕОБХОДИМОЙ ВАЛОВОЙ ВЫРУЧКИ (НВВ)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329635"/>
              </p:ext>
            </p:extLst>
          </p:nvPr>
        </p:nvGraphicFramePr>
        <p:xfrm>
          <a:off x="584200" y="1131092"/>
          <a:ext cx="7975599" cy="17383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567">
                  <a:extLst>
                    <a:ext uri="{9D8B030D-6E8A-4147-A177-3AD203B41FA5}">
                      <a16:colId xmlns:a16="http://schemas.microsoft.com/office/drawing/2014/main" xmlns="" val="2676522752"/>
                    </a:ext>
                  </a:extLst>
                </a:gridCol>
                <a:gridCol w="2999962">
                  <a:extLst>
                    <a:ext uri="{9D8B030D-6E8A-4147-A177-3AD203B41FA5}">
                      <a16:colId xmlns:a16="http://schemas.microsoft.com/office/drawing/2014/main" xmlns="" val="2689807453"/>
                    </a:ext>
                  </a:extLst>
                </a:gridCol>
                <a:gridCol w="931414">
                  <a:extLst>
                    <a:ext uri="{9D8B030D-6E8A-4147-A177-3AD203B41FA5}">
                      <a16:colId xmlns:a16="http://schemas.microsoft.com/office/drawing/2014/main" xmlns="" val="4045598149"/>
                    </a:ext>
                  </a:extLst>
                </a:gridCol>
                <a:gridCol w="931414">
                  <a:extLst>
                    <a:ext uri="{9D8B030D-6E8A-4147-A177-3AD203B41FA5}">
                      <a16:colId xmlns:a16="http://schemas.microsoft.com/office/drawing/2014/main" xmlns="" val="2727135053"/>
                    </a:ext>
                  </a:extLst>
                </a:gridCol>
                <a:gridCol w="931414">
                  <a:extLst>
                    <a:ext uri="{9D8B030D-6E8A-4147-A177-3AD203B41FA5}">
                      <a16:colId xmlns:a16="http://schemas.microsoft.com/office/drawing/2014/main" xmlns="" val="4131391068"/>
                    </a:ext>
                  </a:extLst>
                </a:gridCol>
                <a:gridCol w="931414">
                  <a:extLst>
                    <a:ext uri="{9D8B030D-6E8A-4147-A177-3AD203B41FA5}">
                      <a16:colId xmlns:a16="http://schemas.microsoft.com/office/drawing/2014/main" xmlns="" val="386225878"/>
                    </a:ext>
                  </a:extLst>
                </a:gridCol>
                <a:gridCol w="931414">
                  <a:extLst>
                    <a:ext uri="{9D8B030D-6E8A-4147-A177-3AD203B41FA5}">
                      <a16:colId xmlns:a16="http://schemas.microsoft.com/office/drawing/2014/main" xmlns="" val="3557403866"/>
                    </a:ext>
                  </a:extLst>
                </a:gridCol>
              </a:tblGrid>
              <a:tr h="3376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№п/п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Показатели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Волгоградэнерго, второй ДПР 2014-2018г., </a:t>
                      </a:r>
                      <a:r>
                        <a:rPr lang="ru-RU" sz="1200" b="1" u="none" strike="noStrike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млн.руб</a:t>
                      </a:r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0496734"/>
                  </a:ext>
                </a:extLst>
              </a:tr>
              <a:tr h="1771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2014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2015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2016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2017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2018**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ctr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9456643"/>
                  </a:ext>
                </a:extLst>
              </a:tr>
              <a:tr h="28792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1.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Инвестиционная программа*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173,0   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549,4   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580,3   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604,6   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  361,8   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62971635"/>
                  </a:ext>
                </a:extLst>
              </a:tr>
              <a:tr h="2878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Подконтрольные и неподконтрольные расходы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7 857,5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8 462,4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8 546,2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8 392,5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8 277,4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87358723"/>
                  </a:ext>
                </a:extLst>
              </a:tr>
              <a:tr h="3598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5.</a:t>
                      </a:r>
                      <a:endParaRPr lang="ru-RU" sz="11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НВВ котловая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9 347,2   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10 039,0   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10 145,1   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 9 982,7   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         10 023,0   </a:t>
                      </a:r>
                      <a:endParaRPr lang="ru-RU" sz="1200" b="1" i="0" u="none" strike="noStrike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19001950"/>
                  </a:ext>
                </a:extLst>
              </a:tr>
              <a:tr h="28787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Полезный отпуск (котловой), </a:t>
                      </a:r>
                      <a:r>
                        <a:rPr lang="ru-RU" sz="1100" u="none" strike="noStrike" dirty="0" err="1">
                          <a:effectLst/>
                        </a:rPr>
                        <a:t>млн.кВтч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10 408,3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10 078,8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>
                          <a:effectLst/>
                        </a:rPr>
                        <a:t>          10 008,8   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8 649,2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8 153,0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0" marB="0" anchor="b">
                    <a:lnL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38547292"/>
                  </a:ext>
                </a:extLst>
              </a:tr>
            </a:tbl>
          </a:graphicData>
        </a:graphic>
      </p:graphicFrame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781050" y="3354388"/>
            <a:ext cx="7510463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i="1" dirty="0">
                <a:latin typeface="Arial" panose="020B0604020202020204" pitchFamily="34" charset="0"/>
              </a:rPr>
              <a:t>*)  показатели по инвестициям приведены в соответствии: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i="1" dirty="0">
                <a:latin typeface="Arial" panose="020B0604020202020204" pitchFamily="34" charset="0"/>
              </a:rPr>
              <a:t>                   2016г. - приказом Минэнерго России от 30.11.2015 №898;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i="1" dirty="0">
                <a:latin typeface="Arial" panose="020B0604020202020204" pitchFamily="34" charset="0"/>
              </a:rPr>
              <a:t>                   2017г. - приказом Минэнерго России от 22.12.2016 №1387;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i="1" dirty="0">
                <a:latin typeface="Arial" panose="020B0604020202020204" pitchFamily="34" charset="0"/>
              </a:rPr>
              <a:t>                   2018г. - приказом Минэнерго России от 18.12.2017 №25@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i="1" dirty="0">
                <a:latin typeface="Arial" panose="020B0604020202020204" pitchFamily="34" charset="0"/>
              </a:rPr>
              <a:t>**) корректировка НВВ 2018 года утверждена приказом КТР Волгоградской области от 26.12.2017 №53/4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49275" y="4799013"/>
            <a:ext cx="7975600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 2019 года филиал ПАО "МРСК Юга" - "Волгоградэнерго" </a:t>
            </a:r>
          </a:p>
          <a:p>
            <a:pPr algn="ctr"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переходит в новый (третий)  долгосрочный период регулирования 2019-2023гг </a:t>
            </a:r>
          </a:p>
          <a:p>
            <a:pPr algn="ctr">
              <a:defRPr/>
            </a:pP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методом долгосрочной индексации необходимой валовой выручки. </a:t>
            </a:r>
          </a:p>
        </p:txBody>
      </p:sp>
    </p:spTree>
    <p:extLst>
      <p:ext uri="{BB962C8B-B14F-4D97-AF65-F5344CB8AC3E}">
        <p14:creationId xmlns:p14="http://schemas.microsoft.com/office/powerpoint/2010/main" val="339997554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7092950" y="517525"/>
            <a:ext cx="1727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СОДЕРЖАНИЕ</a:t>
            </a:r>
            <a:r>
              <a:rPr lang="ru-RU" altLang="ru-RU" sz="1600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altLang="ru-RU" sz="1600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482210"/>
              </p:ext>
            </p:extLst>
          </p:nvPr>
        </p:nvGraphicFramePr>
        <p:xfrm>
          <a:off x="705614" y="1124744"/>
          <a:ext cx="8229600" cy="451803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377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КЛЮЧЕВЫЕ НОВОСТИ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3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СТРУКТУРА АКЦИОНЕРНОГО КАПИТАЛА                                                                                                                                      6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ФОНДОВЫЙ РЫНОК                                                                                                                                                                           8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РЕШЕНИЯ, ПРИНЯТЫЕ СОВЕТОМ ДИРЕКТОРОВ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9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ОСНОВНЫЕ ФИНАНСОВО-ЭКОНОМИЧЕСКИЕ ПОКАЗАТЕЛИ                                                                                                 10                                        </a:t>
                      </a:r>
                      <a:endParaRPr kumimoji="0" lang="en-US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ПЕРЕХОД КОМПАНИИ НА НОВУЮ СИСТЕМУ ТАРИФНОГО РЕГУЛИРОВАНИЯ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17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kumimoji="0" 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just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РЕГУЛИРОВАНИЕ МЕТОДОМ ДОЛГОСРОЧНОЙ ИНДЕКСАЦИИ                                                                                              </a:t>
                      </a: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18                 </a:t>
                      </a:r>
                      <a:endParaRPr kumimoji="0" lang="ru-RU" alt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ИТОГИ ТАРИФНОГО РЕГУЛИРОВАНИЯ                                                                                                                                        20                                                         </a:t>
                      </a:r>
                      <a:endParaRPr kumimoji="0" lang="ru-RU" altLang="ru-RU" sz="11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ОСНОВНЫЕ ТЕХНИЧЕСКИЕ ХАРАКТЕРИСТИКИ АКТИВОВ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21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ОСНОВНЫЕ ПОКАЗАТЕЛИ ТРАНСПОРТА ЭЛЕКТРОЭНЕРГИИ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22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ИНВЕСТИЦИОННАЯ ДЕЯТЕЛЬНОСТЬ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23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</a:tr>
              <a:tr h="3762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  <a:cs typeface="Arial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РЕАЛИЗОВАННЫЕ ПРОЕКТЫ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                         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25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                                                                                                                                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   </a:t>
                      </a:r>
                      <a:endParaRPr kumimoji="0" lang="ru-RU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08953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20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716463" y="404813"/>
            <a:ext cx="410368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ru-RU" altLang="ru-RU" sz="1600" b="1" dirty="0">
                <a:solidFill>
                  <a:schemeClr val="tx2">
                    <a:lumMod val="75000"/>
                  </a:schemeClr>
                </a:solidFill>
                <a:latin typeface="Arial" charset="0"/>
                <a:cs typeface="Arial" charset="0"/>
              </a:rPr>
              <a:t>ИТОГИ ТАРИФНОГО РЕГУЛИРОВАНИЯ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9875" y="1268413"/>
            <a:ext cx="26130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Валовая выручка,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млн.руб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28601" y="3226455"/>
            <a:ext cx="8136904" cy="346561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1300" dirty="0">
                <a:solidFill>
                  <a:srgbClr val="002060"/>
                </a:solidFill>
              </a:rPr>
              <a:t>Среднегодовой прирост тарифа на передачу э/э </a:t>
            </a:r>
            <a:r>
              <a:rPr lang="en-US" altLang="ru-RU" sz="1300" dirty="0">
                <a:solidFill>
                  <a:srgbClr val="002060"/>
                </a:solidFill>
              </a:rPr>
              <a:t>CAGR  </a:t>
            </a:r>
            <a:r>
              <a:rPr lang="ru-RU" altLang="ru-RU" sz="1300" i="1" dirty="0">
                <a:solidFill>
                  <a:srgbClr val="002060"/>
                </a:solidFill>
              </a:rPr>
              <a:t>(отношение роста утв. тарифа </a:t>
            </a:r>
            <a:r>
              <a:rPr lang="ru-RU" altLang="ru-RU" sz="1300" i="1" dirty="0">
                <a:solidFill>
                  <a:schemeClr val="tx2">
                    <a:lumMod val="75000"/>
                  </a:schemeClr>
                </a:solidFill>
              </a:rPr>
              <a:t>2017 </a:t>
            </a:r>
            <a:r>
              <a:rPr lang="ru-RU" altLang="ru-RU" sz="1300" i="1" dirty="0">
                <a:solidFill>
                  <a:srgbClr val="002060"/>
                </a:solidFill>
              </a:rPr>
              <a:t>к 2008)  </a:t>
            </a:r>
            <a:r>
              <a:rPr lang="ru-RU" altLang="ru-RU" sz="1300" dirty="0">
                <a:solidFill>
                  <a:srgbClr val="002060"/>
                </a:solidFill>
              </a:rPr>
              <a:t>- </a:t>
            </a:r>
            <a:r>
              <a:rPr lang="ru-RU" altLang="ru-RU" sz="1300" dirty="0">
                <a:solidFill>
                  <a:srgbClr val="FF0000"/>
                </a:solidFill>
              </a:rPr>
              <a:t> 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</a:rPr>
              <a:t>12,66</a:t>
            </a:r>
            <a:r>
              <a:rPr lang="ru-RU" altLang="ru-RU" sz="1300" b="1" dirty="0">
                <a:solidFill>
                  <a:srgbClr val="FF0000"/>
                </a:solidFill>
              </a:rPr>
              <a:t> </a:t>
            </a:r>
            <a:r>
              <a:rPr lang="ru-RU" altLang="ru-RU" sz="1300" b="1" dirty="0">
                <a:solidFill>
                  <a:srgbClr val="002060"/>
                </a:solidFill>
              </a:rPr>
              <a:t>%</a:t>
            </a:r>
            <a:endParaRPr lang="ru-RU" altLang="ru-RU" sz="600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288" y="3748088"/>
            <a:ext cx="3548062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Котловой полезный отпуск, </a:t>
            </a:r>
            <a:r>
              <a:rPr lang="ru-RU" sz="1600" b="1" dirty="0" err="1">
                <a:solidFill>
                  <a:schemeClr val="accent1">
                    <a:lumMod val="50000"/>
                  </a:schemeClr>
                </a:solidFill>
                <a:latin typeface="+mn-lt"/>
              </a:rPr>
              <a:t>млн.кВт.ч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06925" y="5455956"/>
            <a:ext cx="8565075" cy="289229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altLang="ru-RU" sz="1250" dirty="0">
                <a:solidFill>
                  <a:srgbClr val="002060"/>
                </a:solidFill>
              </a:rPr>
              <a:t>Среднегодовой прирост тарифа на передачу э/э </a:t>
            </a:r>
            <a:r>
              <a:rPr lang="en-US" altLang="ru-RU" sz="1250" dirty="0">
                <a:solidFill>
                  <a:srgbClr val="002060"/>
                </a:solidFill>
              </a:rPr>
              <a:t>CAGR </a:t>
            </a:r>
            <a:r>
              <a:rPr lang="ru-RU" altLang="ru-RU" sz="1250" i="1" dirty="0">
                <a:solidFill>
                  <a:srgbClr val="002060"/>
                </a:solidFill>
              </a:rPr>
              <a:t>(отношение роста утв. полезного отпуска  </a:t>
            </a:r>
            <a:r>
              <a:rPr lang="ru-RU" altLang="ru-RU" sz="1250" i="1" dirty="0">
                <a:solidFill>
                  <a:schemeClr val="tx2">
                    <a:lumMod val="75000"/>
                  </a:schemeClr>
                </a:solidFill>
              </a:rPr>
              <a:t>2017 </a:t>
            </a:r>
            <a:r>
              <a:rPr lang="ru-RU" altLang="ru-RU" sz="1250" i="1" dirty="0">
                <a:solidFill>
                  <a:srgbClr val="002060"/>
                </a:solidFill>
              </a:rPr>
              <a:t>к 2008) </a:t>
            </a:r>
            <a:r>
              <a:rPr lang="ru-RU" altLang="ru-RU" sz="1250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altLang="ru-RU" sz="1250" b="1" dirty="0">
                <a:solidFill>
                  <a:schemeClr val="tx2">
                    <a:lumMod val="75000"/>
                  </a:schemeClr>
                </a:solidFill>
              </a:rPr>
              <a:t>2,91 </a:t>
            </a:r>
            <a:r>
              <a:rPr lang="ru-RU" altLang="ru-RU" sz="1250" b="1" dirty="0">
                <a:solidFill>
                  <a:srgbClr val="002060"/>
                </a:solidFill>
              </a:rPr>
              <a:t>%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28625" y="1614488"/>
          <a:ext cx="8229599" cy="15478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046">
                  <a:extLst>
                    <a:ext uri="{9D8B030D-6E8A-4147-A177-3AD203B41FA5}">
                      <a16:colId xmlns:a16="http://schemas.microsoft.com/office/drawing/2014/main" xmlns="" val="1724711054"/>
                    </a:ext>
                  </a:extLst>
                </a:gridCol>
                <a:gridCol w="744539">
                  <a:extLst>
                    <a:ext uri="{9D8B030D-6E8A-4147-A177-3AD203B41FA5}">
                      <a16:colId xmlns:a16="http://schemas.microsoft.com/office/drawing/2014/main" xmlns="" val="522349404"/>
                    </a:ext>
                  </a:extLst>
                </a:gridCol>
                <a:gridCol w="585867">
                  <a:extLst>
                    <a:ext uri="{9D8B030D-6E8A-4147-A177-3AD203B41FA5}">
                      <a16:colId xmlns:a16="http://schemas.microsoft.com/office/drawing/2014/main" xmlns="" val="2117765904"/>
                    </a:ext>
                  </a:extLst>
                </a:gridCol>
                <a:gridCol w="585867">
                  <a:extLst>
                    <a:ext uri="{9D8B030D-6E8A-4147-A177-3AD203B41FA5}">
                      <a16:colId xmlns:a16="http://schemas.microsoft.com/office/drawing/2014/main" xmlns="" val="1422823448"/>
                    </a:ext>
                  </a:extLst>
                </a:gridCol>
                <a:gridCol w="585867">
                  <a:extLst>
                    <a:ext uri="{9D8B030D-6E8A-4147-A177-3AD203B41FA5}">
                      <a16:colId xmlns:a16="http://schemas.microsoft.com/office/drawing/2014/main" xmlns="" val="1282134409"/>
                    </a:ext>
                  </a:extLst>
                </a:gridCol>
                <a:gridCol w="585867">
                  <a:extLst>
                    <a:ext uri="{9D8B030D-6E8A-4147-A177-3AD203B41FA5}">
                      <a16:colId xmlns:a16="http://schemas.microsoft.com/office/drawing/2014/main" xmlns="" val="585732963"/>
                    </a:ext>
                  </a:extLst>
                </a:gridCol>
                <a:gridCol w="585867">
                  <a:extLst>
                    <a:ext uri="{9D8B030D-6E8A-4147-A177-3AD203B41FA5}">
                      <a16:colId xmlns:a16="http://schemas.microsoft.com/office/drawing/2014/main" xmlns="" val="3942715823"/>
                    </a:ext>
                  </a:extLst>
                </a:gridCol>
                <a:gridCol w="585867">
                  <a:extLst>
                    <a:ext uri="{9D8B030D-6E8A-4147-A177-3AD203B41FA5}">
                      <a16:colId xmlns:a16="http://schemas.microsoft.com/office/drawing/2014/main" xmlns="" val="761835354"/>
                    </a:ext>
                  </a:extLst>
                </a:gridCol>
                <a:gridCol w="585867">
                  <a:extLst>
                    <a:ext uri="{9D8B030D-6E8A-4147-A177-3AD203B41FA5}">
                      <a16:colId xmlns:a16="http://schemas.microsoft.com/office/drawing/2014/main" xmlns="" val="328330638"/>
                    </a:ext>
                  </a:extLst>
                </a:gridCol>
                <a:gridCol w="585867">
                  <a:extLst>
                    <a:ext uri="{9D8B030D-6E8A-4147-A177-3AD203B41FA5}">
                      <a16:colId xmlns:a16="http://schemas.microsoft.com/office/drawing/2014/main" xmlns="" val="469212520"/>
                    </a:ext>
                  </a:extLst>
                </a:gridCol>
                <a:gridCol w="744539">
                  <a:extLst>
                    <a:ext uri="{9D8B030D-6E8A-4147-A177-3AD203B41FA5}">
                      <a16:colId xmlns:a16="http://schemas.microsoft.com/office/drawing/2014/main" xmlns="" val="45258575"/>
                    </a:ext>
                  </a:extLst>
                </a:gridCol>
                <a:gridCol w="744539">
                  <a:extLst>
                    <a:ext uri="{9D8B030D-6E8A-4147-A177-3AD203B41FA5}">
                      <a16:colId xmlns:a16="http://schemas.microsoft.com/office/drawing/2014/main" xmlns="" val="1738171168"/>
                    </a:ext>
                  </a:extLst>
                </a:gridCol>
              </a:tblGrid>
              <a:tr h="2014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</a:rPr>
                        <a:t>Наименование</a:t>
                      </a:r>
                      <a:endParaRPr lang="ru-RU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2008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2009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2010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2011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2012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2013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2014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2015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2016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2017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2018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extLst>
                  <a:ext uri="{0D108BD9-81ED-4DB2-BD59-A6C34878D82A}">
                    <a16:rowId xmlns:a16="http://schemas.microsoft.com/office/drawing/2014/main" xmlns="" val="1110828926"/>
                  </a:ext>
                </a:extLst>
              </a:tr>
              <a:tr h="20149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«Астраханьэнерго»: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1 819,4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2 577,3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3 266,5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3 817,4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3 946,8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4 342,2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3 985,7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4 294,0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4 882,3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5 057,3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5 459,0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extLst>
                  <a:ext uri="{0D108BD9-81ED-4DB2-BD59-A6C34878D82A}">
                    <a16:rowId xmlns:a16="http://schemas.microsoft.com/office/drawing/2014/main" xmlns="" val="3575041664"/>
                  </a:ext>
                </a:extLst>
              </a:tr>
              <a:tr h="1923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«Волгоградэнерго»: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5 287,1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7 327,4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8 141,4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8 181,2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8 331,4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9 187,6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9 347,2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10 039,0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10 145,1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9 982,7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10 023,0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extLst>
                  <a:ext uri="{0D108BD9-81ED-4DB2-BD59-A6C34878D82A}">
                    <a16:rowId xmlns:a16="http://schemas.microsoft.com/office/drawing/2014/main" xmlns="" val="2897363510"/>
                  </a:ext>
                </a:extLst>
              </a:tr>
              <a:tr h="1923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«Калмэнерго»: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366,8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450,2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497,0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626,3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597,1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751,0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802,3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847,8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972,9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1 079,6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1 667,1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extLst>
                  <a:ext uri="{0D108BD9-81ED-4DB2-BD59-A6C34878D82A}">
                    <a16:rowId xmlns:a16="http://schemas.microsoft.com/office/drawing/2014/main" xmlns="" val="2558612061"/>
                  </a:ext>
                </a:extLst>
              </a:tr>
              <a:tr h="1923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«Ростовэнерго»: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6 950,4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9 367,3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10 205,9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11 194,7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12 123,9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13 395,0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14 636,5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15 889,2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16 648,2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17 183,6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18 220,5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extLst>
                  <a:ext uri="{0D108BD9-81ED-4DB2-BD59-A6C34878D82A}">
                    <a16:rowId xmlns:a16="http://schemas.microsoft.com/office/drawing/2014/main" xmlns="" val="2815564453"/>
                  </a:ext>
                </a:extLst>
              </a:tr>
              <a:tr h="19233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ПАО «МРСК Юга»: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14 423,7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19 722,2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22 110,8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23 819,6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24 999,2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27 675,8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28 771,7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31 070,0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32 648,5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33 303,2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35 369,5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extLst>
                  <a:ext uri="{0D108BD9-81ED-4DB2-BD59-A6C34878D82A}">
                    <a16:rowId xmlns:a16="http://schemas.microsoft.com/office/drawing/2014/main" xmlns="" val="115179084"/>
                  </a:ext>
                </a:extLst>
              </a:tr>
              <a:tr h="37550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Средний тариф, коп./кВт.ч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44,71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59,32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82,40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89,91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90,70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101,15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109,62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119,31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125,68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137,02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147,30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9" marB="0" anchor="ctr"/>
                </a:tc>
                <a:extLst>
                  <a:ext uri="{0D108BD9-81ED-4DB2-BD59-A6C34878D82A}">
                    <a16:rowId xmlns:a16="http://schemas.microsoft.com/office/drawing/2014/main" xmlns="" val="1246344302"/>
                  </a:ext>
                </a:extLst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428625" y="4129088"/>
          <a:ext cx="8229599" cy="1171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046">
                  <a:extLst>
                    <a:ext uri="{9D8B030D-6E8A-4147-A177-3AD203B41FA5}">
                      <a16:colId xmlns:a16="http://schemas.microsoft.com/office/drawing/2014/main" xmlns="" val="3910886944"/>
                    </a:ext>
                  </a:extLst>
                </a:gridCol>
                <a:gridCol w="744539">
                  <a:extLst>
                    <a:ext uri="{9D8B030D-6E8A-4147-A177-3AD203B41FA5}">
                      <a16:colId xmlns:a16="http://schemas.microsoft.com/office/drawing/2014/main" xmlns="" val="1252533667"/>
                    </a:ext>
                  </a:extLst>
                </a:gridCol>
                <a:gridCol w="585867">
                  <a:extLst>
                    <a:ext uri="{9D8B030D-6E8A-4147-A177-3AD203B41FA5}">
                      <a16:colId xmlns:a16="http://schemas.microsoft.com/office/drawing/2014/main" xmlns="" val="958438069"/>
                    </a:ext>
                  </a:extLst>
                </a:gridCol>
                <a:gridCol w="585867">
                  <a:extLst>
                    <a:ext uri="{9D8B030D-6E8A-4147-A177-3AD203B41FA5}">
                      <a16:colId xmlns:a16="http://schemas.microsoft.com/office/drawing/2014/main" xmlns="" val="1442151153"/>
                    </a:ext>
                  </a:extLst>
                </a:gridCol>
                <a:gridCol w="585867">
                  <a:extLst>
                    <a:ext uri="{9D8B030D-6E8A-4147-A177-3AD203B41FA5}">
                      <a16:colId xmlns:a16="http://schemas.microsoft.com/office/drawing/2014/main" xmlns="" val="2771469729"/>
                    </a:ext>
                  </a:extLst>
                </a:gridCol>
                <a:gridCol w="585867">
                  <a:extLst>
                    <a:ext uri="{9D8B030D-6E8A-4147-A177-3AD203B41FA5}">
                      <a16:colId xmlns:a16="http://schemas.microsoft.com/office/drawing/2014/main" xmlns="" val="1457587599"/>
                    </a:ext>
                  </a:extLst>
                </a:gridCol>
                <a:gridCol w="585867">
                  <a:extLst>
                    <a:ext uri="{9D8B030D-6E8A-4147-A177-3AD203B41FA5}">
                      <a16:colId xmlns:a16="http://schemas.microsoft.com/office/drawing/2014/main" xmlns="" val="3851394115"/>
                    </a:ext>
                  </a:extLst>
                </a:gridCol>
                <a:gridCol w="585867">
                  <a:extLst>
                    <a:ext uri="{9D8B030D-6E8A-4147-A177-3AD203B41FA5}">
                      <a16:colId xmlns:a16="http://schemas.microsoft.com/office/drawing/2014/main" xmlns="" val="1984691144"/>
                    </a:ext>
                  </a:extLst>
                </a:gridCol>
                <a:gridCol w="585867">
                  <a:extLst>
                    <a:ext uri="{9D8B030D-6E8A-4147-A177-3AD203B41FA5}">
                      <a16:colId xmlns:a16="http://schemas.microsoft.com/office/drawing/2014/main" xmlns="" val="1842530601"/>
                    </a:ext>
                  </a:extLst>
                </a:gridCol>
                <a:gridCol w="585867">
                  <a:extLst>
                    <a:ext uri="{9D8B030D-6E8A-4147-A177-3AD203B41FA5}">
                      <a16:colId xmlns:a16="http://schemas.microsoft.com/office/drawing/2014/main" xmlns="" val="3653677135"/>
                    </a:ext>
                  </a:extLst>
                </a:gridCol>
                <a:gridCol w="744539">
                  <a:extLst>
                    <a:ext uri="{9D8B030D-6E8A-4147-A177-3AD203B41FA5}">
                      <a16:colId xmlns:a16="http://schemas.microsoft.com/office/drawing/2014/main" xmlns="" val="556773150"/>
                    </a:ext>
                  </a:extLst>
                </a:gridCol>
                <a:gridCol w="744539">
                  <a:extLst>
                    <a:ext uri="{9D8B030D-6E8A-4147-A177-3AD203B41FA5}">
                      <a16:colId xmlns:a16="http://schemas.microsoft.com/office/drawing/2014/main" xmlns="" val="1528123912"/>
                    </a:ext>
                  </a:extLst>
                </a:gridCol>
              </a:tblGrid>
              <a:tr h="2013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>
                          <a:effectLst/>
                        </a:rPr>
                        <a:t>Наименование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2008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2009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2010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2011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2012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2013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2014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2015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2016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2017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</a:rPr>
                        <a:t>2018</a:t>
                      </a:r>
                      <a:endParaRPr lang="ru-RU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extLst>
                  <a:ext uri="{0D108BD9-81ED-4DB2-BD59-A6C34878D82A}">
                    <a16:rowId xmlns:a16="http://schemas.microsoft.com/office/drawing/2014/main" xmlns="" val="585815462"/>
                  </a:ext>
                </a:extLst>
              </a:tr>
              <a:tr h="20136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«Астраханьэнерго»: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3 152,5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3 304,2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3 307,7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3 178,6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3 343,0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3 432,9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2 783,0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2 823,0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2 881,3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2 839,4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2 813,4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extLst>
                  <a:ext uri="{0D108BD9-81ED-4DB2-BD59-A6C34878D82A}">
                    <a16:rowId xmlns:a16="http://schemas.microsoft.com/office/drawing/2014/main" xmlns="" val="4009110450"/>
                  </a:ext>
                </a:extLst>
              </a:tr>
              <a:tr h="1922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«Волгоградэнерго»: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15 050,9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15 656,0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10 306,0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10 886,7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10 886,2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10 714,7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10 408,3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10 078,8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10 008,8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8 649,2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8 153,0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extLst>
                  <a:ext uri="{0D108BD9-81ED-4DB2-BD59-A6C34878D82A}">
                    <a16:rowId xmlns:a16="http://schemas.microsoft.com/office/drawing/2014/main" xmlns="" val="3570483725"/>
                  </a:ext>
                </a:extLst>
              </a:tr>
              <a:tr h="1922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«Калмэнерго»: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418,6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399,6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388,1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384,9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372,8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437,6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438,3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431,7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421,8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444,2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535,3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extLst>
                  <a:ext uri="{0D108BD9-81ED-4DB2-BD59-A6C34878D82A}">
                    <a16:rowId xmlns:a16="http://schemas.microsoft.com/office/drawing/2014/main" xmlns="" val="3385844350"/>
                  </a:ext>
                </a:extLst>
              </a:tr>
              <a:tr h="1922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«Ростовэнерго»: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13 636,0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13 889,2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12 831,9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12 043,2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12 959,2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12 775,7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12 617,0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12 708,3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12 666,0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12 372,9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12 510,7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extLst>
                  <a:ext uri="{0D108BD9-81ED-4DB2-BD59-A6C34878D82A}">
                    <a16:rowId xmlns:a16="http://schemas.microsoft.com/office/drawing/2014/main" xmlns="" val="462477075"/>
                  </a:ext>
                </a:extLst>
              </a:tr>
              <a:tr h="19221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100" u="none" strike="noStrike">
                          <a:effectLst/>
                        </a:rPr>
                        <a:t>ПАО «МРСК Юга»: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32 258,1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33 249,0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26 833,7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26 493,3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27 561,2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27 361,0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26 246,6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26 041,7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25 977,9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</a:rPr>
                        <a:t>24 305,7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24 012,4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58" marR="9158" marT="9153" marB="0" anchor="ctr"/>
                </a:tc>
                <a:extLst>
                  <a:ext uri="{0D108BD9-81ED-4DB2-BD59-A6C34878D82A}">
                    <a16:rowId xmlns:a16="http://schemas.microsoft.com/office/drawing/2014/main" xmlns="" val="40029934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635176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136900" y="188913"/>
            <a:ext cx="6007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ОСНОВНЫЕ ТЕХНИЧЕСКИЕ ХАРАКТЕРИСТИКИ АКТИВОВ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07950" y="809625"/>
            <a:ext cx="9036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002060"/>
                </a:solidFill>
              </a:rPr>
              <a:t>Характеристика активов (сведения о ПС и ЛЭП) ПАО «МРСК Юга» </a:t>
            </a:r>
            <a:r>
              <a:rPr lang="ru-RU" altLang="ru-RU" sz="1400" b="1">
                <a:solidFill>
                  <a:srgbClr val="002060"/>
                </a:solidFill>
              </a:rPr>
              <a:t>на </a:t>
            </a:r>
            <a:r>
              <a:rPr lang="ru-RU" altLang="ru-RU" sz="1400" b="1" smtClean="0">
                <a:solidFill>
                  <a:srgbClr val="002060"/>
                </a:solidFill>
              </a:rPr>
              <a:t>30.09.2018</a:t>
            </a:r>
            <a:endParaRPr lang="ru-RU" altLang="ru-RU" sz="1400" b="1" dirty="0">
              <a:solidFill>
                <a:srgbClr val="002060"/>
              </a:solidFill>
            </a:endParaRPr>
          </a:p>
        </p:txBody>
      </p:sp>
      <p:sp>
        <p:nvSpPr>
          <p:cNvPr id="11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21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1084717"/>
              </p:ext>
            </p:extLst>
          </p:nvPr>
        </p:nvGraphicFramePr>
        <p:xfrm>
          <a:off x="170657" y="1189608"/>
          <a:ext cx="8802686" cy="4816354"/>
        </p:xfrm>
        <a:graphic>
          <a:graphicData uri="http://schemas.openxmlformats.org/drawingml/2006/table">
            <a:tbl>
              <a:tblPr/>
              <a:tblGrid>
                <a:gridCol w="13797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80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13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337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757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6713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7692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0169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Показатель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Ед. изм.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Всего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Филиал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ПАО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«МРСК Юга» - «Астраханьэнерго»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Филиал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ПАО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«МРСК Юга» - «Волгоградэнерго»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Филиал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ПАО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«МРСК Юга» - «Калмэнерго»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Филиал </a:t>
                      </a:r>
                      <a:r>
                        <a:rPr lang="ru-RU" sz="9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ПАО </a:t>
                      </a:r>
                      <a:r>
                        <a:rPr lang="ru-RU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«МРСК Юга» - «Ростовэнерго»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1553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Количество и мощность ПС 35-220 </a:t>
                      </a:r>
                      <a:r>
                        <a:rPr lang="ru-RU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кВ</a:t>
                      </a:r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, всего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08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МВА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18 732,8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2 148,1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6 527,8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1 257,9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8 799,0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0881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ПС 220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22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МВА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390,5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9626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ПС 110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6" marR="9525" marT="9526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6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61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МВА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14 954,5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1 794,2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5 614,3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663,5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6 882,5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61945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ПС 35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5726" marR="9525" marT="9526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6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840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МВА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3 261,8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1 916,5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Протяженность </a:t>
                      </a:r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ВЛ, всего</a:t>
                      </a:r>
                    </a:p>
                  </a:txBody>
                  <a:tcPr marL="9525" marR="9525" marT="9526" marB="0" anchor="ctr"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155 794,6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19 597,91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44 624,00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20 204,09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71 368,60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36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Протяженность </a:t>
                      </a:r>
                    </a:p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 35-220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27 742,9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3 033,42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8 843,00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4 304,70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11 561,80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9366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 т.ч. ВЛ 220 кВ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245,2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1088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 110 кВ</a:t>
                      </a:r>
                    </a:p>
                  </a:txBody>
                  <a:tcPr marL="85726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15 802,5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2 379,5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5 919,2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2 123,8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5 380,0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1068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 35 кВ</a:t>
                      </a:r>
                    </a:p>
                  </a:txBody>
                  <a:tcPr marL="85726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11 554,2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2 782,8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6 181,8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5339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Протяженность </a:t>
                      </a:r>
                    </a:p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 0,38-10 </a:t>
                      </a:r>
                      <a:r>
                        <a:rPr lang="ru-RU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128 051,7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16 564,49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35 781,00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15 899,39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59 806,80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</a:t>
                      </a:r>
                      <a:r>
                        <a:rPr lang="ru-RU" sz="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т.ч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ВЛ </a:t>
                      </a:r>
                      <a:r>
                        <a:rPr lang="ru-RU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6-10 </a:t>
                      </a:r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кВ</a:t>
                      </a:r>
                    </a:p>
                  </a:txBody>
                  <a:tcPr marL="85726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75 758,7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10 347,27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21 961,50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12 297,71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31 152,20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19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ВЛ 0,38 кВ</a:t>
                      </a:r>
                    </a:p>
                  </a:txBody>
                  <a:tcPr marL="85726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52 293,0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6 217,22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13 819,50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3 601,68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28 654,60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628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КЛ, всего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2 514,7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1 337,6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7621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 т.ч. КЛ 110-35 кВ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11,14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73,27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361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 10-0,38 кВ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км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2 430,31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1 326,42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433,10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190,40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480,39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290222">
                <a:tc rowSpan="2">
                  <a:txBody>
                    <a:bodyPr/>
                    <a:lstStyle/>
                    <a:p>
                      <a:pPr algn="l" rtl="0" fontAlgn="ctr"/>
                      <a:r>
                        <a:rPr lang="ru-RU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Количество и мощность ТП , РП 6,10/0,38 </a:t>
                      </a:r>
                      <a:r>
                        <a:rPr lang="ru-RU" sz="8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кВ</a:t>
                      </a:r>
                      <a:endParaRPr lang="ru-RU" sz="800" b="1" i="0" u="none" strike="noStrike" dirty="0">
                        <a:solidFill>
                          <a:srgbClr val="FFFFFF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шт.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6194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800" b="1" i="0" u="none" strike="noStrike">
                          <a:solidFill>
                            <a:srgbClr val="FFFFFF"/>
                          </a:solidFill>
                          <a:effectLst/>
                          <a:latin typeface="Times New Roman"/>
                        </a:rPr>
                        <a:t>МВА</a:t>
                      </a:r>
                    </a:p>
                  </a:txBody>
                  <a:tcPr marL="9525" marR="9525" marT="952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5 312,8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1 024,8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1 879,70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412,20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1 996,10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532290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668588" y="419100"/>
            <a:ext cx="6324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ОСНОВНЫЕ ПОКАЗАТЕЛИ ТРАНСПОРТА ЭЛЕКТРОЭНЕРГИИ</a:t>
            </a: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22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66857" y="827449"/>
            <a:ext cx="88566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об оказании услуг по передаче </a:t>
            </a:r>
            <a:r>
              <a:rPr lang="en-US" altLang="ru-RU" sz="1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электрической</a:t>
            </a:r>
            <a:r>
              <a:rPr lang="en-US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300" b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</a:t>
            </a:r>
            <a:r>
              <a:rPr lang="en-US" alt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(транспорта электроэнергии) по </a:t>
            </a:r>
            <a:r>
              <a:rPr lang="en-US" altLang="ru-RU" sz="1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en-US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</a:t>
            </a:r>
            <a:r>
              <a:rPr lang="en-US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ПАО «МРСК Юга»  за </a:t>
            </a:r>
            <a:r>
              <a:rPr lang="ru-RU" altLang="ru-RU" sz="13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2018 </a:t>
            </a:r>
            <a:r>
              <a:rPr lang="ru-RU" altLang="ru-RU" sz="1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  <a:endParaRPr lang="ru-RU" altLang="ru-RU" sz="13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Group 9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685699"/>
              </p:ext>
            </p:extLst>
          </p:nvPr>
        </p:nvGraphicFramePr>
        <p:xfrm>
          <a:off x="4613" y="2348880"/>
          <a:ext cx="4207347" cy="2193081"/>
        </p:xfrm>
        <a:graphic>
          <a:graphicData uri="http://schemas.openxmlformats.org/drawingml/2006/table">
            <a:tbl>
              <a:tblPr/>
              <a:tblGrid>
                <a:gridCol w="13308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36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113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141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1461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841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Филиалы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ПАО «МРСК Юга»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Отпуск в сеть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Полезный отпуск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Общие потери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27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602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«Астраханьэнерго»</a:t>
                      </a:r>
                    </a:p>
                  </a:txBody>
                  <a:tcPr marL="45728" marR="45728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552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161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391   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15,34%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33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«Волгоградэнерго»</a:t>
                      </a:r>
                    </a:p>
                  </a:txBody>
                  <a:tcPr marL="45728" marR="45728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716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209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507   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7,55%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Калмэнерго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45728" marR="45728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554   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453   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101   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18,21%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«Ростовэнерго»</a:t>
                      </a:r>
                    </a:p>
                  </a:txBody>
                  <a:tcPr marL="45728" marR="45728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331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512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819   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7,93%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 по ПАО «МРСК Юга»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5728" marR="45728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 </a:t>
                      </a: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152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 </a:t>
                      </a: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334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1 818   </a:t>
                      </a:r>
                      <a:endParaRPr kumimoji="0" lang="ru-RU" sz="1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9,02%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5" name="Group 9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4382210"/>
              </p:ext>
            </p:extLst>
          </p:nvPr>
        </p:nvGraphicFramePr>
        <p:xfrm>
          <a:off x="4283968" y="1475050"/>
          <a:ext cx="4860031" cy="4138371"/>
        </p:xfrm>
        <a:graphic>
          <a:graphicData uri="http://schemas.openxmlformats.org/drawingml/2006/table">
            <a:tbl>
              <a:tblPr/>
              <a:tblGrid>
                <a:gridCol w="3530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54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079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834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7057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9959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231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пп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Ед. измерения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 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Отклонение в 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299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Объем оказанных услуг по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ПАО «МРСК Юга», в том числе: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17 104,3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18 063,9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2092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Астраханьэнерго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2 051,1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2 082,5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2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«Волгоградэнерго»</a:t>
                      </a: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5 876,6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6 133,3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2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Калмэнерго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346,1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452,8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30,8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«Ростовэнерго»</a:t>
                      </a: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кВтч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8 830,5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9 395,3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757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Выручка по ПАО «МРСК Юга»,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млн. руб. (без НДС)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24 904,7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26 </a:t>
                      </a:r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160,08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5,0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425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«Астраханьэнерго»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3 871,4   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859,63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-0,3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20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«Волгоградэнерго»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356,7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7 847,02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6,7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1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«Калмэнерго»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920,2   </a:t>
                      </a:r>
                      <a:endParaRPr kumimoji="0" lang="ru-RU" sz="10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075,77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16,9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6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«Ростовэнерго»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млн. руб.</a:t>
                      </a:r>
                    </a:p>
                  </a:txBody>
                  <a:tcPr marL="68605" marR="686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12 756,5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</a:t>
                      </a:r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377,66  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0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4,9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triangl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4630005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859338" y="501650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ИНВЕСТИЦИОННАЯ ДЕЯТЕЛЬНОСТЬ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971550" y="1327150"/>
            <a:ext cx="720090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 dirty="0">
              <a:solidFill>
                <a:srgbClr val="6666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 dirty="0">
                <a:solidFill>
                  <a:srgbClr val="6666FF"/>
                </a:solidFill>
              </a:rPr>
              <a:t>Планируемый объем инвестиций ПАО «МРСК Юга» составляет: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200" b="1" dirty="0">
              <a:solidFill>
                <a:srgbClr val="6666FF"/>
              </a:solidFill>
            </a:endParaRP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23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2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147" y="2045098"/>
            <a:ext cx="7643707" cy="276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44043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859338" y="501650"/>
            <a:ext cx="3962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ИНВЕСТИЦИОННАЯ ДЕЯТЕЛЬНОСТЬ</a:t>
            </a:r>
          </a:p>
        </p:txBody>
      </p:sp>
      <p:sp>
        <p:nvSpPr>
          <p:cNvPr id="10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24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 74"/>
          <p:cNvSpPr>
            <a:spLocks noChangeArrowheads="1"/>
          </p:cNvSpPr>
          <p:nvPr/>
        </p:nvSpPr>
        <p:spPr bwMode="auto">
          <a:xfrm>
            <a:off x="896938" y="1268413"/>
            <a:ext cx="741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/>
              <a:t>Фактический объем инвестиций за 9</a:t>
            </a:r>
            <a:r>
              <a:rPr lang="ru-RU" altLang="ru-RU" sz="1800" b="1" dirty="0" smtClean="0"/>
              <a:t> месяцев 2018 </a:t>
            </a:r>
            <a:r>
              <a:rPr lang="ru-RU" altLang="ru-RU" sz="1800" b="1" dirty="0"/>
              <a:t>г.:</a:t>
            </a:r>
          </a:p>
        </p:txBody>
      </p:sp>
      <p:pic>
        <p:nvPicPr>
          <p:cNvPr id="13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556" y="1762686"/>
            <a:ext cx="7992888" cy="374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7312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907261" y="223027"/>
            <a:ext cx="3168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lang="ru-RU" altLang="ru-RU" sz="1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25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9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590" y="573991"/>
            <a:ext cx="8658821" cy="571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75359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907261" y="223027"/>
            <a:ext cx="3168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lang="ru-RU" altLang="ru-RU" sz="1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26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532" y="631706"/>
            <a:ext cx="8424936" cy="559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38337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907261" y="223027"/>
            <a:ext cx="3168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lang="ru-RU" altLang="ru-RU" sz="1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31703"/>
            <a:ext cx="8496944" cy="5594594"/>
          </a:xfrm>
          <a:prstGeom prst="rect">
            <a:avLst/>
          </a:prstGeom>
        </p:spPr>
      </p:pic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27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419167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907261" y="223027"/>
            <a:ext cx="316865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РЕАЛИЗОВАННЫЕ ПРОЕКТЫ</a:t>
            </a:r>
            <a:endParaRPr lang="ru-RU" altLang="ru-RU" sz="16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35" y="557658"/>
            <a:ext cx="8589596" cy="3886138"/>
          </a:xfrm>
          <a:prstGeom prst="rect">
            <a:avLst/>
          </a:prstGeom>
        </p:spPr>
      </p:pic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28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74279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7092950" y="554038"/>
            <a:ext cx="1511300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КОНТАКТЫ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42988" y="1968500"/>
            <a:ext cx="71278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76100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i="1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Департамент корпоративного управления и взаимодействия с акционерами 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i="1" dirty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П</a:t>
            </a:r>
            <a:r>
              <a:rPr lang="ru-RU" altLang="ru-RU" sz="1800" i="1" dirty="0" smtClean="0">
                <a:solidFill>
                  <a:srgbClr val="002060"/>
                </a:solidFill>
                <a:ea typeface="Arial Unicode MS" pitchFamily="34" charset="-128"/>
                <a:cs typeface="Arial Unicode MS" pitchFamily="34" charset="-128"/>
              </a:rPr>
              <a:t>АО «МРСК Юга»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800" i="1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800" dirty="0" smtClean="0">
                <a:solidFill>
                  <a:srgbClr val="002060"/>
                </a:solidFill>
              </a:rPr>
              <a:t>Казак Н.В. 8 (863) 307-09-14,</a:t>
            </a:r>
            <a:r>
              <a:rPr lang="en-US" altLang="ru-RU" sz="1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altLang="ru-RU" sz="1800" u="sng" dirty="0" smtClean="0">
                <a:solidFill>
                  <a:schemeClr val="accent1">
                    <a:lumMod val="50000"/>
                  </a:schemeClr>
                </a:solidFill>
              </a:rPr>
              <a:t>kazaknv@mrsk-yuga.ru</a:t>
            </a:r>
            <a:r>
              <a:rPr lang="ru-RU" altLang="ru-RU" sz="1800" dirty="0" smtClean="0">
                <a:solidFill>
                  <a:srgbClr val="002060"/>
                </a:solidFill>
              </a:rPr>
              <a:t> </a:t>
            </a:r>
            <a:r>
              <a:rPr lang="ru-RU" altLang="ru-RU" sz="1800" dirty="0" smtClean="0">
                <a:solidFill>
                  <a:srgbClr val="FF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t> </a:t>
            </a:r>
            <a:r>
              <a:rPr lang="ru-RU" altLang="ru-RU" sz="1800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631745" y="6433703"/>
            <a:ext cx="444311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29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6875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932363" y="476250"/>
            <a:ext cx="35988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lang="ru-RU" altLang="ru-RU" sz="1600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altLang="ru-RU" sz="1600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10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376" y="717726"/>
            <a:ext cx="8007248" cy="542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9362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932363" y="476250"/>
            <a:ext cx="35988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lang="ru-RU" altLang="ru-RU" sz="1600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altLang="ru-RU" sz="1600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4</a:t>
            </a:r>
          </a:p>
        </p:txBody>
      </p:sp>
      <p:pic>
        <p:nvPicPr>
          <p:cNvPr id="10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751" y="792450"/>
            <a:ext cx="8054499" cy="52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54788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4932363" y="476250"/>
            <a:ext cx="3598862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fontAlgn="base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КЛЮЧЕВЫЕ НОВОСТИ</a:t>
            </a:r>
            <a:r>
              <a:rPr lang="ru-RU" altLang="ru-RU" sz="1600" i="1" dirty="0" smtClean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ru-RU" altLang="ru-RU" sz="1600" b="1" dirty="0" smtClean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sp>
        <p:nvSpPr>
          <p:cNvPr id="6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table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337" y="835596"/>
            <a:ext cx="8061326" cy="428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1375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0" y="381000"/>
            <a:ext cx="4325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СТРУКТУРА АКЦИОНЕРНОГО КАПИТАЛА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32621" y="748815"/>
            <a:ext cx="87137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dirty="0"/>
              <a:t>Уставный капитал ПАО «МРСК Юга» составляет </a:t>
            </a:r>
            <a:r>
              <a:rPr lang="ru-RU" altLang="ru-RU" sz="1300" b="1" dirty="0" smtClean="0"/>
              <a:t>6 903 905 717,7</a:t>
            </a:r>
            <a:r>
              <a:rPr lang="ru-RU" altLang="ru-RU" sz="1300" dirty="0" smtClean="0"/>
              <a:t>руб</a:t>
            </a:r>
            <a:r>
              <a:rPr lang="ru-RU" altLang="ru-RU" sz="1300" dirty="0"/>
              <a:t>. и разделен на </a:t>
            </a:r>
            <a:r>
              <a:rPr lang="ru-RU" altLang="ru-RU" sz="1300" b="1" dirty="0" smtClean="0"/>
              <a:t>69 039 057 177 </a:t>
            </a:r>
            <a:r>
              <a:rPr lang="ru-RU" altLang="ru-RU" sz="1300" dirty="0"/>
              <a:t>обыкновенных именных бездокументарных акций номинальной стоимостью </a:t>
            </a:r>
            <a:r>
              <a:rPr lang="ru-RU" altLang="ru-RU" sz="1300" b="1" dirty="0"/>
              <a:t>0,1</a:t>
            </a:r>
            <a:r>
              <a:rPr lang="ru-RU" altLang="ru-RU" sz="1300" dirty="0"/>
              <a:t> руб</a:t>
            </a:r>
            <a:r>
              <a:rPr lang="ru-RU" altLang="ru-RU" sz="1300" dirty="0" smtClean="0"/>
              <a:t>.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62581" y="1736283"/>
            <a:ext cx="653832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/>
              <a:t>Статистическая информация об акционерах ПАО «МРСК Юга» на </a:t>
            </a:r>
            <a:r>
              <a:rPr lang="ru-RU" altLang="ru-RU" sz="1300" b="1" dirty="0" smtClean="0"/>
              <a:t>30.09.2018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300" b="1" dirty="0" smtClean="0"/>
              <a:t>от количества размещенных акций ПАО «МРСК Юга»</a:t>
            </a:r>
            <a:endParaRPr lang="ru-RU" altLang="ru-RU" sz="1300" b="1" dirty="0"/>
          </a:p>
        </p:txBody>
      </p:sp>
      <p:graphicFrame>
        <p:nvGraphicFramePr>
          <p:cNvPr id="12" name="Group 49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1070119"/>
              </p:ext>
            </p:extLst>
          </p:nvPr>
        </p:nvGraphicFramePr>
        <p:xfrm>
          <a:off x="508040" y="2459884"/>
          <a:ext cx="8362950" cy="3109597"/>
        </p:xfrm>
        <a:graphic>
          <a:graphicData uri="http://schemas.openxmlformats.org/drawingml/2006/table">
            <a:tbl>
              <a:tblPr/>
              <a:tblGrid>
                <a:gridCol w="2527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388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66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351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7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Тип держателя акций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76200" marB="76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Количество акционеров Общества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76200" marB="76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Количество акций, шт.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76200" marB="76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ahoma" panose="020B0604030504040204" pitchFamily="34" charset="0"/>
                          <a:cs typeface="Times New Roman" panose="02020603050405020304" pitchFamily="18" charset="0"/>
                        </a:rPr>
                        <a:t>Доля в уставном капитале,%</a:t>
                      </a:r>
                      <a:endParaRPr kumimoji="0" lang="ru-RU" alt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76200" marB="7620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Владельцы - физические лица</a:t>
                      </a:r>
                      <a:r>
                        <a:rPr lang="ru-RU" sz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9139</a:t>
                      </a: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1 413 089 604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в том числе нерезиденты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 smtClean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10 511 352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0,015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Владельцы -юридические лица</a:t>
                      </a:r>
                      <a:r>
                        <a:rPr lang="ru-RU" sz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b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67 620 723 747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97,94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i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в том числе нерезиденты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14 679 891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0,021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44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Государство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69 125 536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603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Счета неустановленных лиц</a:t>
                      </a: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5 243 826</a:t>
                      </a: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u="sng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ВСЕГО:</a:t>
                      </a: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9232</a:t>
                      </a: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69 039 057 177</a:t>
                      </a:r>
                      <a:r>
                        <a:rPr lang="ru-RU" sz="120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r>
                        <a:rPr lang="ru-RU" sz="1200" dirty="0">
                          <a:solidFill>
                            <a:srgbClr val="313131"/>
                          </a:solidFill>
                          <a:effectLst/>
                          <a:latin typeface="Roboto Condensed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381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0049598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72000" y="381000"/>
            <a:ext cx="43259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СТРУКТУРА АКЦИОНЕРНОГО КАПИТАЛА</a:t>
            </a:r>
          </a:p>
        </p:txBody>
      </p:sp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4631745" y="6433703"/>
            <a:ext cx="37230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rgbClr val="002060"/>
                </a:solidFill>
                <a:latin typeface="Arial" panose="020B0604020202020204" pitchFamily="34" charset="0"/>
              </a:rPr>
              <a:t>7</a:t>
            </a:r>
            <a:endParaRPr lang="ru-RU" altLang="ru-RU" sz="1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312321370"/>
              </p:ext>
            </p:extLst>
          </p:nvPr>
        </p:nvGraphicFramePr>
        <p:xfrm>
          <a:off x="1752600" y="1519238"/>
          <a:ext cx="5638800" cy="3819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4266995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443663" y="469900"/>
            <a:ext cx="2274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</a:rPr>
              <a:t>ФОНДОВЫЙ РЫНОК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805380" y="3141269"/>
            <a:ext cx="8442325" cy="240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200" dirty="0">
                <a:solidFill>
                  <a:srgbClr val="6666FF"/>
                </a:solidFill>
                <a:latin typeface="Times New Roman" panose="02020603050405020304" pitchFamily="18" charset="0"/>
              </a:rPr>
              <a:t>Динамика цены 1 акции ПАО «МРСК Юга» за </a:t>
            </a:r>
            <a:r>
              <a:rPr lang="ru-RU" altLang="ru-RU" sz="1200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6 месяцев 2018г</a:t>
            </a:r>
            <a:r>
              <a:rPr lang="ru-RU" altLang="ru-RU" sz="1200" dirty="0">
                <a:solidFill>
                  <a:srgbClr val="6666FF"/>
                </a:solidFill>
                <a:latin typeface="Times New Roman" panose="02020603050405020304" pitchFamily="18" charset="0"/>
              </a:rPr>
              <a:t>. (по данным </a:t>
            </a:r>
            <a:r>
              <a:rPr lang="ru-RU" altLang="ru-RU" sz="1200" dirty="0" smtClean="0">
                <a:solidFill>
                  <a:srgbClr val="6666FF"/>
                </a:solidFill>
                <a:latin typeface="Times New Roman" panose="02020603050405020304" pitchFamily="18" charset="0"/>
              </a:rPr>
              <a:t>Московская Биржа)</a:t>
            </a:r>
            <a:endParaRPr lang="ru-RU" altLang="ru-RU" sz="1200" dirty="0">
              <a:solidFill>
                <a:srgbClr val="66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5807973" y="3631751"/>
            <a:ext cx="17018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>
              <a:lnSpc>
                <a:spcPct val="80000"/>
              </a:lnSpc>
              <a:buFontTx/>
              <a:buNone/>
            </a:pPr>
            <a:r>
              <a:rPr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</a:rPr>
              <a:t>Акции обыкн. (ММВБ) </a:t>
            </a:r>
          </a:p>
        </p:txBody>
      </p:sp>
      <p:pic>
        <p:nvPicPr>
          <p:cNvPr id="12" name="Picture 13" descr="inde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625" y="3699554"/>
            <a:ext cx="78348" cy="78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&amp;conf=me_ru&amp;seria=mice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3871148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&amp;conf=me_ru&amp;seria=micexpw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113" y="4095689"/>
            <a:ext cx="9525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814005" y="3820247"/>
            <a:ext cx="10668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fontAlgn="ctr" hangingPunct="1">
              <a:lnSpc>
                <a:spcPct val="80000"/>
              </a:lnSpc>
              <a:buFontTx/>
              <a:buNone/>
            </a:pPr>
            <a:r>
              <a:rPr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ММВБ 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5814005" y="4056628"/>
            <a:ext cx="2582863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000" dirty="0">
                <a:solidFill>
                  <a:srgbClr val="002060"/>
                </a:solidFill>
                <a:latin typeface="Times New Roman" panose="02020603050405020304" pitchFamily="18" charset="0"/>
              </a:rPr>
              <a:t>Индекс ММВБ Энергетика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217487" y="663747"/>
            <a:ext cx="8709025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/>
              <a:t>   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«МРСК Юга» допущены к обращению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03.07.2008 года. 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До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19.12.2011 (дата реорганизации ОАО «РТС») акции ПАО «МРСК Юга» обращались на ОАО «РТС» без прохождения процедуры листинга в двух режимах - «Т+0» (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тикер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MRKYG) и «RTS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Classica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тикер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MRKY). </a:t>
            </a:r>
            <a:endParaRPr lang="ru-RU" alt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 12.07.2010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торгуются на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ПАО Московская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биржа: с 12.07.2010 по 08.06.2013 -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Котировальном списке «Б» (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тикер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20.11.2011 включительно – MRKA, с 21.11.2011 – MRKY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r>
              <a:rPr lang="ru-RU" sz="1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09.06.2013, в соответствии с Правилами листинга Закрытого акционерного общества "Фондовая биржа ММВБ", утвержденными Советом директоров ЗАО "ФБ ММВБ" 31 декабря 2013 года, акции Общества включены во второй уровень Списка ценных бумаг, допущенных к торгам в ПАО Московская </a:t>
            </a:r>
            <a:r>
              <a:rPr lang="ru-RU" sz="1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биржа; с </a:t>
            </a:r>
            <a:r>
              <a:rPr lang="ru-RU" sz="1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26.02.2018 </a:t>
            </a:r>
            <a:r>
              <a:rPr lang="ru-RU" sz="1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акции </a:t>
            </a:r>
            <a:r>
              <a:rPr lang="ru-RU" sz="1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ПАО «МРСК Юга</a:t>
            </a:r>
            <a:r>
              <a:rPr lang="ru-RU" sz="1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переведены </a:t>
            </a:r>
            <a:r>
              <a:rPr lang="ru-RU" sz="1200" spc="-2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раздела «Второй уровень» в раздел «Третий уровень» Списка ценных бумаг, допущенных к торгам в ПАО Московская </a:t>
            </a:r>
            <a:r>
              <a:rPr lang="ru-RU" sz="1200" spc="-2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Биржа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Рыночная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капитализация Общества по состоянию на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30.06.2018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данным ПАО Московская биржа составила: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5 336 719 119,78 руб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Сделки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совершенные с акциями ПАО «МРСК Юга» на фондовых биржах за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месяцев 2018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г.: </a:t>
            </a:r>
            <a:endParaRPr lang="ru-RU" alt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ПАО 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биржа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37 007сделок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объем </a:t>
            </a:r>
            <a:r>
              <a:rPr lang="ru-RU" alt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358,145 млн. руб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8" name="Номер слайда 1"/>
          <p:cNvSpPr txBox="1">
            <a:spLocks/>
          </p:cNvSpPr>
          <p:nvPr/>
        </p:nvSpPr>
        <p:spPr bwMode="auto">
          <a:xfrm>
            <a:off x="4631745" y="6433703"/>
            <a:ext cx="426286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8</a:t>
            </a:r>
          </a:p>
        </p:txBody>
      </p:sp>
      <p:pic>
        <p:nvPicPr>
          <p:cNvPr id="10242" name="Picture 2" descr="http://chart.rsf.ru/superchart/chart/?conf=me_ru&amp;w=690&amp;h=280&amp;referer=http://mrsk-yuga.ru/&amp;d1=2018-01-01&amp;d2=2018-09-30&amp;lastUpdated=2018-11-19%2016:10&amp;type=4&amp;series=MICEX.SOID,micex,micexpwr&amp;main=MICEX.SOID&amp;target=chartingTool&amp;id=chart.PriceIm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8956"/>
            <a:ext cx="5436096" cy="173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chart.rsf.ru/superchart/chart/?conf=me_ru&amp;w=690&amp;h=170&amp;referer=http://mrsk-yuga.ru/&amp;d1=2018-01-01&amp;d2=2018-09-30&amp;lastUpdated=2018-11-19%2016:10&amp;type=2&amp;series=MICEX.SOID&amp;main=MICEX.SOID&amp;target=chartingTool&amp;id=chart.VolumeIm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61" y="5126260"/>
            <a:ext cx="5259339" cy="115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00968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9025A8-FEA9-47CD-A080-A04B2CC2CF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9320"/>
            <a:ext cx="9144000" cy="5486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381328"/>
            <a:ext cx="1695450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586" y="6381328"/>
            <a:ext cx="1554823" cy="469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5"/>
          <p:cNvSpPr txBox="1">
            <a:spLocks noChangeArrowheads="1"/>
          </p:cNvSpPr>
          <p:nvPr/>
        </p:nvSpPr>
        <p:spPr bwMode="auto">
          <a:xfrm>
            <a:off x="4002921" y="356660"/>
            <a:ext cx="50434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defTabSz="95567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567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567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567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567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567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FontTx/>
              <a:buNone/>
            </a:pPr>
            <a:r>
              <a:rPr lang="ru-RU" altLang="ru-RU" sz="1600" b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РЕШЕНИЯ, ПРИНЯТЫЕ СОВЕТОМ ДИРЕКТОРОВ</a:t>
            </a:r>
            <a:endParaRPr lang="ru-RU" altLang="ru-RU" sz="1300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268230" y="680002"/>
            <a:ext cx="8856662" cy="529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</a:rPr>
              <a:t>В 3 квартале 2018 года проведено 7 заседаний Совета директоров ПАО «МРСК Юга» на которых рассмотрено 29 вопроса. Наиболее важные вопросы были рассмотрены Советом директоров на следующих заседаниях: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ru-RU" altLang="ru-RU" sz="1200" b="1" dirty="0" smtClean="0">
              <a:solidFill>
                <a:srgbClr val="00206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</a:rPr>
              <a:t>Совет директоров ПАО «МРСК Юга» 31.07.2018 (Протокол № 281/2018 от 03.08.2018)</a:t>
            </a:r>
          </a:p>
          <a:p>
            <a:pPr algn="just">
              <a:buFontTx/>
              <a:buNone/>
              <a:defRPr/>
            </a:pPr>
            <a:r>
              <a:rPr lang="ru-RU" altLang="ru-RU" sz="1200" dirty="0" smtClean="0"/>
              <a:t>Советом директоров рассмотрен отчет о</a:t>
            </a:r>
            <a:r>
              <a:rPr lang="ru-RU" sz="1200" dirty="0" smtClean="0"/>
              <a:t>б </a:t>
            </a:r>
            <a:r>
              <a:rPr lang="ru-RU" sz="1200" dirty="0"/>
              <a:t>исполнении бизнес-плана ПАО «МРСК Юга» за  1 квартал 2018 года, </a:t>
            </a:r>
            <a:r>
              <a:rPr lang="ru-RU" sz="1200" dirty="0" smtClean="0"/>
              <a:t>одобрен отчет </a:t>
            </a:r>
            <a:r>
              <a:rPr lang="ru-RU" sz="1200" dirty="0"/>
              <a:t>об итогах выполнения инвестиционной программы Общества за 1 квартал 2018 года, </a:t>
            </a:r>
            <a:r>
              <a:rPr lang="ru-RU" sz="1200" dirty="0" smtClean="0"/>
              <a:t>утверждены изменения </a:t>
            </a:r>
            <a:r>
              <a:rPr lang="ru-RU" sz="1200" dirty="0"/>
              <a:t>в Положение о дивидендной политике ПАО «МРСК Юга</a:t>
            </a:r>
            <a:r>
              <a:rPr lang="ru-RU" sz="1200" dirty="0" smtClean="0"/>
              <a:t>».</a:t>
            </a:r>
          </a:p>
          <a:p>
            <a:pPr algn="just">
              <a:buFontTx/>
              <a:buNone/>
              <a:defRPr/>
            </a:pPr>
            <a:r>
              <a:rPr lang="ru-RU" altLang="ru-RU" sz="1200" dirty="0" smtClean="0"/>
              <a:t/>
            </a:r>
            <a:br>
              <a:rPr lang="ru-RU" altLang="ru-RU" sz="1200" dirty="0" smtClean="0"/>
            </a:br>
            <a:r>
              <a:rPr lang="ru-RU" altLang="ru-RU" sz="1200" b="1" dirty="0" smtClean="0">
                <a:solidFill>
                  <a:srgbClr val="002060"/>
                </a:solidFill>
              </a:rPr>
              <a:t>Совет директоров ПАО «МРСК Юга» 02.08.2018 (Протокол № 282/2018 от 06.08.2018)</a:t>
            </a:r>
          </a:p>
          <a:p>
            <a:pPr algn="just">
              <a:buFontTx/>
              <a:buNone/>
              <a:defRPr/>
            </a:pPr>
            <a:r>
              <a:rPr lang="ru-RU" sz="1200" dirty="0" smtClean="0"/>
              <a:t>Советом </a:t>
            </a:r>
            <a:r>
              <a:rPr lang="ru-RU" sz="1200" dirty="0"/>
              <a:t>директоров утверждено </a:t>
            </a:r>
            <a:r>
              <a:rPr lang="ru-RU" sz="1200" dirty="0" smtClean="0"/>
              <a:t>Уведомление </a:t>
            </a:r>
            <a:r>
              <a:rPr lang="ru-RU" sz="1200" dirty="0"/>
              <a:t>об итогах дополнительного выпуска ценных бумаг ПАО «МРСК Юга</a:t>
            </a:r>
            <a:r>
              <a:rPr lang="ru-RU" sz="1200" dirty="0" smtClean="0"/>
              <a:t>».</a:t>
            </a:r>
          </a:p>
          <a:p>
            <a:pPr algn="just">
              <a:buFontTx/>
              <a:buNone/>
              <a:defRPr/>
            </a:pPr>
            <a:endParaRPr lang="ru-RU" altLang="ru-RU" sz="1200" b="1" dirty="0" smtClean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</a:rPr>
              <a:t>Совет директоров ПАО «МРСК Юга» 14.08.2018 (Протокол № 283/2018 от 17.08.2018)</a:t>
            </a:r>
          </a:p>
          <a:p>
            <a:pPr algn="just">
              <a:buFontTx/>
              <a:buNone/>
              <a:defRPr/>
            </a:pPr>
            <a:r>
              <a:rPr lang="ru-RU" altLang="ru-RU" sz="1200" dirty="0" smtClean="0"/>
              <a:t>Советом директоров утвержден Реестр </a:t>
            </a:r>
            <a:r>
              <a:rPr lang="ru-RU" altLang="ru-RU" sz="1200" dirty="0"/>
              <a:t>непрофильных активов ПАО «МРСК Юга» по состоянию на </a:t>
            </a:r>
            <a:r>
              <a:rPr lang="ru-RU" altLang="ru-RU" sz="1200" dirty="0" smtClean="0"/>
              <a:t>30.06.2018.</a:t>
            </a:r>
          </a:p>
          <a:p>
            <a:pPr algn="just">
              <a:buFontTx/>
              <a:buNone/>
              <a:defRPr/>
            </a:pPr>
            <a:endParaRPr lang="ru-RU" altLang="ru-RU" sz="1200" b="1" dirty="0" smtClean="0">
              <a:solidFill>
                <a:srgbClr val="002060"/>
              </a:solidFill>
            </a:endParaRPr>
          </a:p>
          <a:p>
            <a:pPr>
              <a:buFontTx/>
              <a:buNone/>
              <a:defRPr/>
            </a:pPr>
            <a:r>
              <a:rPr lang="ru-RU" altLang="ru-RU" sz="1200" b="1" dirty="0" smtClean="0">
                <a:solidFill>
                  <a:srgbClr val="002060"/>
                </a:solidFill>
              </a:rPr>
              <a:t>Совет директоров ПАО «МРСК Юга» 31.08.2018 (Протокол № 284/2018 от 03.09.2018)</a:t>
            </a:r>
          </a:p>
          <a:p>
            <a:pPr algn="just">
              <a:buFontTx/>
              <a:buNone/>
              <a:defRPr/>
            </a:pPr>
            <a:r>
              <a:rPr lang="ru-RU" altLang="ru-RU" sz="1200" dirty="0" smtClean="0"/>
              <a:t>Советом директоров </a:t>
            </a:r>
            <a:r>
              <a:rPr lang="ru-RU" sz="1200" dirty="0" smtClean="0"/>
              <a:t>рассмотрены отчёт </a:t>
            </a:r>
            <a:r>
              <a:rPr lang="ru-RU" sz="1200" dirty="0"/>
              <a:t>об исполнении сводного на принципах РСБУ и </a:t>
            </a:r>
            <a:r>
              <a:rPr lang="ru-RU" sz="1200" dirty="0" smtClean="0"/>
              <a:t>консолидированного </a:t>
            </a:r>
            <a:r>
              <a:rPr lang="ru-RU" sz="1200" dirty="0"/>
              <a:t>на принципах МСФО бизнес-плана Группы компаний МРСК Юга за 1 </a:t>
            </a:r>
            <a:r>
              <a:rPr lang="ru-RU" sz="1200" dirty="0" smtClean="0"/>
              <a:t>квартал </a:t>
            </a:r>
            <a:r>
              <a:rPr lang="ru-RU" sz="1200" dirty="0"/>
              <a:t>2018 года, </a:t>
            </a:r>
            <a:r>
              <a:rPr lang="ru-RU" sz="1200" dirty="0" smtClean="0"/>
              <a:t>отчёта </a:t>
            </a:r>
            <a:r>
              <a:rPr lang="ru-RU" sz="1200" dirty="0"/>
              <a:t>Генерального директора ПАО «МРСК Юга» о кредитной </a:t>
            </a:r>
            <a:r>
              <a:rPr lang="ru-RU" sz="1200" dirty="0" smtClean="0"/>
              <a:t>политике </a:t>
            </a:r>
            <a:r>
              <a:rPr lang="ru-RU" sz="1200" dirty="0"/>
              <a:t>Общества во 2 квартале 2018 </a:t>
            </a:r>
            <a:r>
              <a:rPr lang="ru-RU" sz="1200" dirty="0" smtClean="0"/>
              <a:t>года, информация о </a:t>
            </a:r>
            <a:r>
              <a:rPr lang="ru-RU" sz="1200" dirty="0"/>
              <a:t>ходе реализации инвестиционных проектов Общества, включенных в перечень приоритетных </a:t>
            </a:r>
            <a:r>
              <a:rPr lang="ru-RU" sz="1200" dirty="0" smtClean="0"/>
              <a:t>объектов, утвержден План-график </a:t>
            </a:r>
            <a:r>
              <a:rPr lang="ru-RU" sz="1200" dirty="0"/>
              <a:t>мероприятий ПАО «МРСК Юга» по снижению </a:t>
            </a:r>
            <a:r>
              <a:rPr lang="ru-RU" sz="1200" dirty="0" smtClean="0"/>
              <a:t>просроченной </a:t>
            </a:r>
            <a:r>
              <a:rPr lang="ru-RU" sz="1200" dirty="0"/>
              <a:t>дебиторской задолженности за услуги по передаче электрической энергии и урегулированию разногласий, сложившихся на 01.07.2018 </a:t>
            </a:r>
            <a:r>
              <a:rPr lang="ru-RU" sz="1200" dirty="0" smtClean="0"/>
              <a:t>года.</a:t>
            </a:r>
          </a:p>
          <a:p>
            <a:pPr algn="just">
              <a:buFontTx/>
              <a:buNone/>
              <a:defRPr/>
            </a:pPr>
            <a:endParaRPr lang="ru-RU" altLang="ru-RU" sz="1200" b="1" dirty="0" smtClean="0">
              <a:solidFill>
                <a:srgbClr val="002060"/>
              </a:solidFill>
            </a:endParaRPr>
          </a:p>
          <a:p>
            <a:pPr lvl="0">
              <a:spcBef>
                <a:spcPts val="0"/>
              </a:spcBef>
              <a:buNone/>
              <a:defRPr/>
            </a:pP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Совет директоров ПАО «МРСК Юга» 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10.09.2018 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(Протокол № 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286/2018 </a:t>
            </a:r>
            <a:r>
              <a:rPr lang="ru-RU" altLang="ru-RU" sz="1200" b="1" dirty="0">
                <a:solidFill>
                  <a:srgbClr val="002060"/>
                </a:solidFill>
                <a:latin typeface="Calibri"/>
                <a:cs typeface="+mn-cs"/>
              </a:rPr>
              <a:t>от </a:t>
            </a:r>
            <a:r>
              <a:rPr lang="ru-RU" altLang="ru-RU" sz="1200" b="1" dirty="0" smtClean="0">
                <a:solidFill>
                  <a:srgbClr val="002060"/>
                </a:solidFill>
                <a:latin typeface="Calibri"/>
                <a:cs typeface="+mn-cs"/>
              </a:rPr>
              <a:t>13.09.2018)</a:t>
            </a:r>
          </a:p>
          <a:p>
            <a:pPr lvl="0" algn="just">
              <a:spcBef>
                <a:spcPts val="0"/>
              </a:spcBef>
              <a:buNone/>
              <a:defRPr/>
            </a:pPr>
            <a:r>
              <a:rPr lang="ru-RU" altLang="ru-RU" sz="1200" dirty="0" smtClean="0">
                <a:latin typeface="Calibri"/>
                <a:cs typeface="+mn-cs"/>
              </a:rPr>
              <a:t>Советом директоров утвержден отчет </a:t>
            </a:r>
            <a:r>
              <a:rPr lang="ru-RU" altLang="ru-RU" sz="1200" dirty="0">
                <a:latin typeface="Calibri"/>
                <a:cs typeface="+mn-cs"/>
              </a:rPr>
              <a:t>о выполнении ключевых показателей эффективности (КПЭ) Генерального директора Общества за 2017 год</a:t>
            </a:r>
            <a:endParaRPr lang="ru-RU" altLang="ru-RU" sz="1200" dirty="0"/>
          </a:p>
          <a:p>
            <a:pPr algn="just">
              <a:buFontTx/>
              <a:buNone/>
              <a:defRPr/>
            </a:pPr>
            <a:endParaRPr lang="ru-RU" altLang="ru-RU" sz="1200" b="1" dirty="0" smtClean="0">
              <a:solidFill>
                <a:srgbClr val="002060"/>
              </a:solidFill>
            </a:endParaRPr>
          </a:p>
        </p:txBody>
      </p:sp>
      <p:sp>
        <p:nvSpPr>
          <p:cNvPr id="8" name="Номер слайда 1"/>
          <p:cNvSpPr txBox="1">
            <a:spLocks/>
          </p:cNvSpPr>
          <p:nvPr/>
        </p:nvSpPr>
        <p:spPr bwMode="auto">
          <a:xfrm>
            <a:off x="4572001" y="6433703"/>
            <a:ext cx="43204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 dirty="0">
                <a:solidFill>
                  <a:srgbClr val="002060"/>
                </a:solidFill>
                <a:latin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897491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1185</TotalTime>
  <Words>3416</Words>
  <Application>Microsoft Office PowerPoint</Application>
  <PresentationFormat>Экран (4:3)</PresentationFormat>
  <Paragraphs>1198</Paragraphs>
  <Slides>29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8" baseType="lpstr">
      <vt:lpstr>Arial Unicode MS</vt:lpstr>
      <vt:lpstr>Arial</vt:lpstr>
      <vt:lpstr>Calibri</vt:lpstr>
      <vt:lpstr>Roboto Condensed</vt:lpstr>
      <vt:lpstr>Tahoma</vt:lpstr>
      <vt:lpstr>Times New Roman</vt:lpstr>
      <vt:lpstr>11_Специальное оформление</vt:lpstr>
      <vt:lpstr>Лист</vt:lpstr>
      <vt:lpstr>Диаграмма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Киселев Александр Петрович</dc:creator>
  <cp:lastModifiedBy>Казак Наталья Васильевна</cp:lastModifiedBy>
  <cp:revision>93</cp:revision>
  <cp:lastPrinted>2018-07-30T07:09:20Z</cp:lastPrinted>
  <dcterms:created xsi:type="dcterms:W3CDTF">2016-08-24T12:57:42Z</dcterms:created>
  <dcterms:modified xsi:type="dcterms:W3CDTF">2018-11-20T08:43:21Z</dcterms:modified>
</cp:coreProperties>
</file>